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619" r:id="rId1"/>
  </p:sldMasterIdLst>
  <p:notesMasterIdLst>
    <p:notesMasterId r:id="rId28"/>
  </p:notesMasterIdLst>
  <p:handoutMasterIdLst>
    <p:handoutMasterId r:id="rId29"/>
  </p:handoutMasterIdLst>
  <p:sldIdLst>
    <p:sldId id="630" r:id="rId2"/>
    <p:sldId id="632" r:id="rId3"/>
    <p:sldId id="633" r:id="rId4"/>
    <p:sldId id="634" r:id="rId5"/>
    <p:sldId id="635" r:id="rId6"/>
    <p:sldId id="636" r:id="rId7"/>
    <p:sldId id="637" r:id="rId8"/>
    <p:sldId id="638" r:id="rId9"/>
    <p:sldId id="639" r:id="rId10"/>
    <p:sldId id="640" r:id="rId11"/>
    <p:sldId id="641" r:id="rId12"/>
    <p:sldId id="642" r:id="rId13"/>
    <p:sldId id="643" r:id="rId14"/>
    <p:sldId id="652" r:id="rId15"/>
    <p:sldId id="644" r:id="rId16"/>
    <p:sldId id="655" r:id="rId17"/>
    <p:sldId id="656" r:id="rId18"/>
    <p:sldId id="645" r:id="rId19"/>
    <p:sldId id="646" r:id="rId20"/>
    <p:sldId id="647" r:id="rId21"/>
    <p:sldId id="648" r:id="rId22"/>
    <p:sldId id="654" r:id="rId23"/>
    <p:sldId id="657" r:id="rId24"/>
    <p:sldId id="658" r:id="rId25"/>
    <p:sldId id="653" r:id="rId26"/>
    <p:sldId id="651" r:id="rId2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EF9"/>
    <a:srgbClr val="E43C1A"/>
    <a:srgbClr val="EB5346"/>
    <a:srgbClr val="EF4728"/>
    <a:srgbClr val="FF7E79"/>
    <a:srgbClr val="80210E"/>
    <a:srgbClr val="F8C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434"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DCAC85-4D9A-A54F-8756-5A45D5D449E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E6C9377-EA2A-BC49-813B-E009E7C25A95}"/>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6707D429-8342-5C4B-9D7B-B58AB6EA9D75}" type="datetimeFigureOut">
              <a:rPr lang="en-US" smtClean="0"/>
              <a:t>11/26/2023</a:t>
            </a:fld>
            <a:endParaRPr lang="en-US"/>
          </a:p>
        </p:txBody>
      </p:sp>
      <p:sp>
        <p:nvSpPr>
          <p:cNvPr id="4" name="Footer Placeholder 3">
            <a:extLst>
              <a:ext uri="{FF2B5EF4-FFF2-40B4-BE49-F238E27FC236}">
                <a16:creationId xmlns:a16="http://schemas.microsoft.com/office/drawing/2014/main" xmlns="" id="{FDA85C8A-3676-3F42-BFAA-4C4AB8A93978}"/>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8666CA7-3A8C-B244-AE9F-6FBE0BBCA6E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6471A86-F7D8-F146-8389-8DA4F24EB34E}" type="slidenum">
              <a:rPr lang="en-US" smtClean="0"/>
              <a:t>‹#›</a:t>
            </a:fld>
            <a:endParaRPr lang="en-US"/>
          </a:p>
        </p:txBody>
      </p:sp>
    </p:spTree>
    <p:extLst>
      <p:ext uri="{BB962C8B-B14F-4D97-AF65-F5344CB8AC3E}">
        <p14:creationId xmlns:p14="http://schemas.microsoft.com/office/powerpoint/2010/main" val="26273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11/26/2023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26</a:t>
            </a:fld>
            <a:endParaRPr lang="en-US"/>
          </a:p>
        </p:txBody>
      </p:sp>
    </p:spTree>
    <p:extLst>
      <p:ext uri="{BB962C8B-B14F-4D97-AF65-F5344CB8AC3E}">
        <p14:creationId xmlns:p14="http://schemas.microsoft.com/office/powerpoint/2010/main" val="415295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5"/>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3DC4F8-099E-1C4D-AF8A-CABEFFD874AC}"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43797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F1908-AA7B-0E4B-B7CA-3D76F59AF3F5}"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513602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F1908-AA7B-0E4B-B7CA-3D76F59AF3F5}"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70284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F1908-AA7B-0E4B-B7CA-3D76F59AF3F5}"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93732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F1908-AA7B-0E4B-B7CA-3D76F59AF3F5}"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5898088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F1908-AA7B-0E4B-B7CA-3D76F59AF3F5}"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118470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EF4E87-4C02-B343-85F2-6DFAC753234F}"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39031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601"/>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1"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2142FF-818A-4C47-B288-1F460F39CE3D}"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25153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F3D7C9-761A-D944-B91A-C242B134C452}"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0242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9"/>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010B2F-3B11-B947-B405-93CE7FDCB44D}" type="datetime1">
              <a:rPr lang="en-US" smtClean="0"/>
              <a:t>11/26/2023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08806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5"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69" y="2160590"/>
            <a:ext cx="4184035"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C98FFB-8C9C-D542-8DEB-653BE9505296}" type="datetime1">
              <a:rPr lang="en-US" smtClean="0"/>
              <a:t>11/26/2023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29405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6" y="2737247"/>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5" y="2737247"/>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00FD75F-FD2B-114F-BEDA-9C91CBE35001}" type="datetime1">
              <a:rPr lang="en-US" smtClean="0"/>
              <a:t>11/26/2023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9234157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74AE216-3220-1F49-AED3-D0880FF3B7AC}" type="datetime1">
              <a:rPr lang="en-US" smtClean="0"/>
              <a:t>11/26/2023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6626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668F6-35C6-6740-AF13-C372B957A335}" type="datetime1">
              <a:rPr lang="en-US" smtClean="0"/>
              <a:t>11/26/2023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25582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2" y="514926"/>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0A008A-D9FA-3249-9629-85F55E1CC051}" type="datetime1">
              <a:rPr lang="en-US" smtClean="0"/>
              <a:t>11/26/2023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71179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5"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5"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3ED3E4D-CD1E-ED4F-9BC7-F0E098EEAA71}" type="datetime1">
              <a:rPr lang="en-US" smtClean="0"/>
              <a:t>11/26/2023</a:t>
            </a:fld>
            <a:endParaRPr lang="en-US" dirty="0"/>
          </a:p>
        </p:txBody>
      </p:sp>
    </p:spTree>
    <p:extLst>
      <p:ext uri="{BB962C8B-B14F-4D97-AF65-F5344CB8AC3E}">
        <p14:creationId xmlns:p14="http://schemas.microsoft.com/office/powerpoint/2010/main" val="3031442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5"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5" y="2160590"/>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4"/>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CF1908-AA7B-0E4B-B7CA-3D76F59AF3F5}" type="datetime1">
              <a:rPr lang="en-US" smtClean="0"/>
              <a:t>11/26/2023</a:t>
            </a:fld>
            <a:endParaRPr lang="en-US" dirty="0"/>
          </a:p>
        </p:txBody>
      </p:sp>
      <p:sp>
        <p:nvSpPr>
          <p:cNvPr id="5" name="Footer Placeholder 4"/>
          <p:cNvSpPr>
            <a:spLocks noGrp="1"/>
          </p:cNvSpPr>
          <p:nvPr>
            <p:ph type="ftr" sz="quarter" idx="3"/>
          </p:nvPr>
        </p:nvSpPr>
        <p:spPr>
          <a:xfrm>
            <a:off x="677335" y="6041364"/>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4"/>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770075"/>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1399309" y="2571794"/>
            <a:ext cx="8340435"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r>
              <a:rPr lang="en-US" sz="3200" b="1" dirty="0" smtClean="0">
                <a:solidFill>
                  <a:srgbClr val="C00000"/>
                </a:solidFill>
                <a:latin typeface="Times New Roman" panose="02020603050405020304" pitchFamily="18" charset="0"/>
                <a:cs typeface="Times New Roman" pitchFamily="18" charset="0"/>
              </a:rPr>
              <a:t>HISTORY OF THE EMERGENCE OF  INDEPENDENT BANGLADESH</a:t>
            </a:r>
            <a:endParaRPr lang="en-US" sz="3200" b="1" dirty="0">
              <a:solidFill>
                <a:srgbClr val="C00000"/>
              </a:solidFill>
              <a:latin typeface="Times New Roman" panose="02020603050405020304" pitchFamily="18" charset="0"/>
              <a:cs typeface="Times New Roman" pitchFamily="18" charset="0"/>
            </a:endParaRPr>
          </a:p>
        </p:txBody>
      </p:sp>
      <p:sp>
        <p:nvSpPr>
          <p:cNvPr id="5" name="TextBox 4"/>
          <p:cNvSpPr txBox="1"/>
          <p:nvPr/>
        </p:nvSpPr>
        <p:spPr>
          <a:xfrm>
            <a:off x="1260437" y="4331990"/>
            <a:ext cx="8479307" cy="1969770"/>
          </a:xfrm>
          <a:prstGeom prst="rect">
            <a:avLst/>
          </a:prstGeom>
          <a:noFill/>
        </p:spPr>
        <p:txBody>
          <a:bodyPr wrap="square" rtlCol="0">
            <a:spAutoFit/>
          </a:bodyPr>
          <a:lstStyle/>
          <a:p>
            <a:pPr algn="r">
              <a:lnSpc>
                <a:spcPct val="100000"/>
              </a:lnSpc>
            </a:pPr>
            <a:r>
              <a:rPr lang="en-US" sz="2800" b="1" dirty="0">
                <a:solidFill>
                  <a:srgbClr val="80210E"/>
                </a:solidFill>
                <a:latin typeface="Times New Roman" pitchFamily="18" charset="0"/>
                <a:ea typeface="Britannic Bold" charset="0"/>
                <a:cs typeface="Times New Roman" pitchFamily="18" charset="0"/>
              </a:rPr>
              <a:t>Dr. Md. Abdul </a:t>
            </a:r>
            <a:r>
              <a:rPr lang="en-US" sz="2800" b="1" dirty="0" err="1">
                <a:solidFill>
                  <a:srgbClr val="80210E"/>
                </a:solidFill>
                <a:latin typeface="Times New Roman" pitchFamily="18" charset="0"/>
                <a:ea typeface="Britannic Bold" charset="0"/>
                <a:cs typeface="Times New Roman" pitchFamily="18" charset="0"/>
              </a:rPr>
              <a:t>Alim</a:t>
            </a:r>
            <a:endParaRPr lang="en-US" sz="2800" b="1" dirty="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300" dirty="0">
                <a:latin typeface="Times New Roman" pitchFamily="18" charset="0"/>
                <a:cs typeface="Times New Roman" pitchFamily="18" charset="0"/>
              </a:rPr>
              <a:t>Email:doctorabdulalim64@gmail.com</a:t>
            </a: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01718-787466</a:t>
            </a:r>
            <a:endParaRPr lang="en-US" sz="2300" dirty="0">
              <a:latin typeface="Times New Roman" pitchFamily="18" charset="0"/>
              <a:ea typeface="Britannic Bold" charset="0"/>
              <a:cs typeface="Times New Roman" pitchFamily="18" charset="0"/>
            </a:endParaRPr>
          </a:p>
          <a:p>
            <a:pPr algn="r">
              <a:lnSpc>
                <a:spcPct val="100000"/>
              </a:lnSpc>
            </a:pPr>
            <a:r>
              <a:rPr lang="en-US" sz="2800" b="1" dirty="0">
                <a:solidFill>
                  <a:srgbClr val="80210E"/>
                </a:solidFill>
                <a:latin typeface="Britannic Bold" charset="0"/>
                <a:ea typeface="Britannic Bold" charset="0"/>
                <a:cs typeface="Britannic Bold" charset="0"/>
              </a:rPr>
              <a:t> </a:t>
            </a:r>
          </a:p>
        </p:txBody>
      </p:sp>
      <p:sp>
        <p:nvSpPr>
          <p:cNvPr id="9" name="Content Placeholder 2">
            <a:extLst>
              <a:ext uri="{FF2B5EF4-FFF2-40B4-BE49-F238E27FC236}">
                <a16:creationId xmlns:a16="http://schemas.microsoft.com/office/drawing/2014/main" xmlns=""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a16="http://schemas.microsoft.com/office/drawing/2014/main" xmlns="" id="{D108A9A9-8A4D-A242-B00C-BD1F5C3076B1}"/>
              </a:ext>
            </a:extLst>
          </p:cNvPr>
          <p:cNvPicPr>
            <a:picLocks noChangeAspect="1"/>
          </p:cNvPicPr>
          <p:nvPr/>
        </p:nvPicPr>
        <p:blipFill>
          <a:blip r:embed="rId2"/>
          <a:stretch>
            <a:fillRect/>
          </a:stretch>
        </p:blipFill>
        <p:spPr>
          <a:xfrm>
            <a:off x="4870216" y="619095"/>
            <a:ext cx="2244053" cy="2037600"/>
          </a:xfrm>
          <a:prstGeom prst="rect">
            <a:avLst/>
          </a:prstGeom>
        </p:spPr>
      </p:pic>
    </p:spTree>
    <p:extLst>
      <p:ext uri="{BB962C8B-B14F-4D97-AF65-F5344CB8AC3E}">
        <p14:creationId xmlns:p14="http://schemas.microsoft.com/office/powerpoint/2010/main" val="2410019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2EE21-7632-164C-8D53-5C0D91DEF6D4}"/>
              </a:ext>
            </a:extLst>
          </p:cNvPr>
          <p:cNvSpPr>
            <a:spLocks noGrp="1"/>
          </p:cNvSpPr>
          <p:nvPr>
            <p:ph type="title"/>
          </p:nvPr>
        </p:nvSpPr>
        <p:spPr>
          <a:xfrm>
            <a:off x="1097279" y="1066801"/>
            <a:ext cx="10058400" cy="8229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ELECTION MANAGEMENT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F60FEFC-5342-D44D-9BA3-06756C9B3482}"/>
              </a:ext>
            </a:extLst>
          </p:cNvPr>
          <p:cNvSpPr>
            <a:spLocks noGrp="1"/>
          </p:cNvSpPr>
          <p:nvPr>
            <p:ph idx="1"/>
          </p:nvPr>
        </p:nvSpPr>
        <p:spPr>
          <a:xfrm>
            <a:off x="6658377" y="2459865"/>
            <a:ext cx="4497302" cy="2781836"/>
          </a:xfrm>
        </p:spPr>
        <p:txBody>
          <a:bodyPr>
            <a:normAutofit fontScale="92500" lnSpcReduction="10000"/>
          </a:bodyPr>
          <a:lstStyle/>
          <a:p>
            <a:pPr marL="266700" indent="0" algn="just">
              <a:buNone/>
            </a:pPr>
            <a:r>
              <a:rPr lang="en-US" dirty="0">
                <a:solidFill>
                  <a:schemeClr val="tx1"/>
                </a:solidFill>
                <a:latin typeface="Times New Roman" panose="02020603050405020304" pitchFamily="18" charset="0"/>
                <a:cs typeface="Times New Roman" panose="02020603050405020304" pitchFamily="18" charset="0"/>
              </a:rPr>
              <a:t>On 2 July, 1969, as per the announcement of Yahya Khan, an Election Commission was formed which was headed by justice </a:t>
            </a:r>
            <a:r>
              <a:rPr lang="en-US" dirty="0" err="1">
                <a:solidFill>
                  <a:schemeClr val="tx1"/>
                </a:solidFill>
                <a:latin typeface="Times New Roman" panose="02020603050405020304" pitchFamily="18" charset="0"/>
                <a:cs typeface="Times New Roman" panose="02020603050405020304" pitchFamily="18" charset="0"/>
              </a:rPr>
              <a:t>Abdus</a:t>
            </a:r>
            <a:r>
              <a:rPr lang="en-US" dirty="0">
                <a:solidFill>
                  <a:schemeClr val="tx1"/>
                </a:solidFill>
                <a:latin typeface="Times New Roman" panose="02020603050405020304" pitchFamily="18" charset="0"/>
                <a:cs typeface="Times New Roman" panose="02020603050405020304" pitchFamily="18" charset="0"/>
              </a:rPr>
              <a:t> Sattar, a justice of Pakistan Supreme Court. The initial task of that Election Commission was to prepare a wide-ranging voter list. Out of the total registered voters in this list, 3,12,14,935 were from East Pakistan and 2,52,06,263 from West Pakistan. The members of ethnic minority groups were included in that voter list. </a:t>
            </a:r>
          </a:p>
          <a:p>
            <a:endParaRPr lang="en-US" dirty="0"/>
          </a:p>
        </p:txBody>
      </p:sp>
      <p:pic>
        <p:nvPicPr>
          <p:cNvPr id="7170" name="Picture 2" descr="Special report: The Breakup of Pakistan 1969-1971 - DAWN.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2459864"/>
            <a:ext cx="4752304" cy="3090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5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70710-B6D3-DF43-93E4-C057FD4D59EA}"/>
              </a:ext>
            </a:extLst>
          </p:cNvPr>
          <p:cNvSpPr>
            <a:spLocks noGrp="1"/>
          </p:cNvSpPr>
          <p:nvPr>
            <p:ph type="title"/>
          </p:nvPr>
        </p:nvSpPr>
        <p:spPr>
          <a:xfrm>
            <a:off x="886691" y="863600"/>
            <a:ext cx="10268989" cy="873760"/>
          </a:xfrm>
        </p:spPr>
        <p:txBody>
          <a:bodyPr>
            <a:normAutofit fontScale="90000"/>
          </a:bodyPr>
          <a:lstStyle/>
          <a:p>
            <a:pPr algn="ctr"/>
            <a:r>
              <a:rPr lang="en-US" sz="3200" b="1" dirty="0">
                <a:solidFill>
                  <a:srgbClr val="C00000"/>
                </a:solidFill>
                <a:latin typeface="Times New Roman" panose="02020603050405020304" pitchFamily="18" charset="0"/>
                <a:cs typeface="Times New Roman" panose="02020603050405020304" pitchFamily="18" charset="0"/>
              </a:rPr>
              <a:t>PARTICIPATION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 DIFFERENT POLITICAL PARTIES IN THE ELECTION </a:t>
            </a:r>
          </a:p>
        </p:txBody>
      </p:sp>
      <p:sp>
        <p:nvSpPr>
          <p:cNvPr id="3" name="Content Placeholder 2">
            <a:extLst>
              <a:ext uri="{FF2B5EF4-FFF2-40B4-BE49-F238E27FC236}">
                <a16:creationId xmlns:a16="http://schemas.microsoft.com/office/drawing/2014/main" xmlns="" id="{C02FF85A-62D6-B043-977F-BCB5A58E2FAF}"/>
              </a:ext>
            </a:extLst>
          </p:cNvPr>
          <p:cNvSpPr>
            <a:spLocks noGrp="1"/>
          </p:cNvSpPr>
          <p:nvPr>
            <p:ph idx="1"/>
          </p:nvPr>
        </p:nvSpPr>
        <p:spPr>
          <a:xfrm>
            <a:off x="6701891" y="2340893"/>
            <a:ext cx="4685607" cy="2823535"/>
          </a:xfrm>
        </p:spPr>
        <p:txBody>
          <a:bodyPr/>
          <a:lstStyle/>
          <a:p>
            <a:pPr marL="127000" indent="0" algn="just">
              <a:buNone/>
            </a:pPr>
            <a:r>
              <a:rPr lang="en-US" dirty="0">
                <a:solidFill>
                  <a:schemeClr val="tx1"/>
                </a:solidFill>
                <a:latin typeface="Times New Roman" panose="02020603050405020304" pitchFamily="18" charset="0"/>
                <a:cs typeface="Times New Roman" panose="02020603050405020304" pitchFamily="18" charset="0"/>
              </a:rPr>
              <a:t>Though the pro-</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parties were interested in forming an alliance with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to participate in the election of 1970, the party leader Bangabandhu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declared to compete in the election independently. </a:t>
            </a:r>
            <a:endParaRPr lang="en-US" dirty="0"/>
          </a:p>
        </p:txBody>
      </p:sp>
      <p:pic>
        <p:nvPicPr>
          <p:cNvPr id="3078" name="Picture 6" descr="Pakistan Falls Apart (Chapter 13) - A History of Banglad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737" y="2340893"/>
            <a:ext cx="5079153" cy="28235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10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614120"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PARTICIPATION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 DIFFERENT POLITICAL PARTIES IN THE </a:t>
            </a:r>
            <a:r>
              <a:rPr lang="en-US" sz="3200" b="1" dirty="0" smtClean="0">
                <a:solidFill>
                  <a:srgbClr val="C00000"/>
                </a:solidFill>
                <a:latin typeface="Times New Roman" panose="02020603050405020304" pitchFamily="18" charset="0"/>
                <a:cs typeface="Times New Roman" panose="02020603050405020304" pitchFamily="18" charset="0"/>
              </a:rPr>
              <a:t>LECTION </a:t>
            </a:r>
            <a:endParaRPr lang="en-US" sz="3200" dirty="0"/>
          </a:p>
        </p:txBody>
      </p:sp>
      <p:sp>
        <p:nvSpPr>
          <p:cNvPr id="3" name="Content Placeholder 2"/>
          <p:cNvSpPr>
            <a:spLocks noGrp="1"/>
          </p:cNvSpPr>
          <p:nvPr>
            <p:ph idx="1"/>
          </p:nvPr>
        </p:nvSpPr>
        <p:spPr>
          <a:xfrm>
            <a:off x="6636328" y="2160591"/>
            <a:ext cx="4655127" cy="2707623"/>
          </a:xfrm>
        </p:spPr>
        <p:txBody>
          <a:bodyPr>
            <a:normAutofit/>
          </a:bodyPr>
          <a:lstStyle/>
          <a:p>
            <a:pPr marL="127000" indent="0" algn="just">
              <a:buNone/>
            </a:pPr>
            <a:r>
              <a:rPr lang="en-US" dirty="0">
                <a:solidFill>
                  <a:schemeClr val="tx1"/>
                </a:solidFill>
                <a:latin typeface="Times New Roman" panose="02020603050405020304" pitchFamily="18" charset="0"/>
                <a:cs typeface="Times New Roman" panose="02020603050405020304" pitchFamily="18" charset="0"/>
              </a:rPr>
              <a:t>As a result, the political parties nominated their candidates separately for the election of 1970. A total of 781 candidates filed nomination papers for that election. </a:t>
            </a:r>
            <a:endParaRPr lang="en-US" dirty="0"/>
          </a:p>
          <a:p>
            <a:pPr marL="127000" indent="0" algn="just">
              <a:buNone/>
            </a:pPr>
            <a:r>
              <a:rPr lang="en-US" dirty="0" err="1" smtClean="0">
                <a:solidFill>
                  <a:schemeClr val="tx1"/>
                </a:solidFill>
                <a:latin typeface="Times New Roman" panose="02020603050405020304" pitchFamily="18" charset="0"/>
                <a:cs typeface="Times New Roman" panose="02020603050405020304" pitchFamily="18" charset="0"/>
              </a:rPr>
              <a:t>Awami</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League had 162 candidates running for the National Assembly with the symbol of country boat. </a:t>
            </a:r>
            <a:endParaRPr lang="en-US" dirty="0"/>
          </a:p>
        </p:txBody>
      </p:sp>
      <p:pic>
        <p:nvPicPr>
          <p:cNvPr id="11266" name="Picture 2" descr="The Bangladesh Genocide. 4. 1970, Year of Dec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797" y="2160591"/>
            <a:ext cx="5052422" cy="29136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39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5D10E-3464-F54C-A55B-949A26CF0493}"/>
              </a:ext>
            </a:extLst>
          </p:cNvPr>
          <p:cNvSpPr>
            <a:spLocks noGrp="1"/>
          </p:cNvSpPr>
          <p:nvPr>
            <p:ph type="title"/>
          </p:nvPr>
        </p:nvSpPr>
        <p:spPr>
          <a:xfrm>
            <a:off x="1097279" y="1213428"/>
            <a:ext cx="10058400" cy="7594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1970 ELECTION RESULT</a:t>
            </a:r>
          </a:p>
        </p:txBody>
      </p:sp>
      <p:sp>
        <p:nvSpPr>
          <p:cNvPr id="3" name="Content Placeholder 2">
            <a:extLst>
              <a:ext uri="{FF2B5EF4-FFF2-40B4-BE49-F238E27FC236}">
                <a16:creationId xmlns:a16="http://schemas.microsoft.com/office/drawing/2014/main" xmlns="" id="{31C89564-7FFF-9248-B749-021BF102C556}"/>
              </a:ext>
            </a:extLst>
          </p:cNvPr>
          <p:cNvSpPr>
            <a:spLocks noGrp="1"/>
          </p:cNvSpPr>
          <p:nvPr>
            <p:ph idx="1"/>
          </p:nvPr>
        </p:nvSpPr>
        <p:spPr>
          <a:xfrm>
            <a:off x="6415061" y="2127433"/>
            <a:ext cx="4851859" cy="2727902"/>
          </a:xfrm>
        </p:spPr>
        <p:txBody>
          <a:bodyPr/>
          <a:lstStyle/>
          <a:p>
            <a:pPr marL="266700" indent="0" algn="just">
              <a:buNone/>
            </a:pP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won 160 out of 162 seats in the National Assembly in the election of 1970.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emerged as the single largest party in the National Assembly by winning a majority 167 seats that included the reserved seats for women. On the other hand, in the East Pakistan Provincial Assembly,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held the absolute majority by bagging 298 out of a total of 310 seats. </a:t>
            </a:r>
          </a:p>
          <a:p>
            <a:pPr marL="266700" indent="0" algn="just">
              <a:buNone/>
            </a:pPr>
            <a:endParaRPr lang="en-US" dirty="0"/>
          </a:p>
          <a:p>
            <a:pPr marL="0" indent="0">
              <a:buNone/>
            </a:pPr>
            <a:endParaRPr lang="en-US" dirty="0"/>
          </a:p>
          <a:p>
            <a:pPr marL="0" indent="0">
              <a:buNone/>
            </a:pPr>
            <a:endParaRPr lang="en-US" dirty="0"/>
          </a:p>
        </p:txBody>
      </p:sp>
      <p:pic>
        <p:nvPicPr>
          <p:cNvPr id="10242" name="Picture 2" descr="7 December 1970: The election Pakistan's army l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101" y="2127434"/>
            <a:ext cx="4719718" cy="2727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5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281610" cy="132080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1970 </a:t>
            </a:r>
            <a:r>
              <a:rPr lang="en-US" sz="3200" b="1" dirty="0">
                <a:solidFill>
                  <a:srgbClr val="C00000"/>
                </a:solidFill>
                <a:latin typeface="Times New Roman" panose="02020603050405020304" pitchFamily="18" charset="0"/>
                <a:cs typeface="Times New Roman" panose="02020603050405020304" pitchFamily="18" charset="0"/>
              </a:rPr>
              <a:t>ELECTION RESULT</a:t>
            </a:r>
            <a:endParaRPr lang="en-US" sz="3200" dirty="0"/>
          </a:p>
        </p:txBody>
      </p:sp>
      <p:sp>
        <p:nvSpPr>
          <p:cNvPr id="3" name="Content Placeholder 2"/>
          <p:cNvSpPr>
            <a:spLocks noGrp="1"/>
          </p:cNvSpPr>
          <p:nvPr>
            <p:ph idx="1"/>
          </p:nvPr>
        </p:nvSpPr>
        <p:spPr>
          <a:xfrm>
            <a:off x="6470074" y="2095935"/>
            <a:ext cx="4488872" cy="2463187"/>
          </a:xfrm>
        </p:spPr>
        <p:txBody>
          <a:bodyPr/>
          <a:lstStyle/>
          <a:p>
            <a:pPr marL="127000" indent="0" algn="just">
              <a:buNone/>
            </a:pPr>
            <a:r>
              <a:rPr lang="en-US" dirty="0">
                <a:solidFill>
                  <a:schemeClr val="tx1"/>
                </a:solidFill>
                <a:latin typeface="Times New Roman" panose="02020603050405020304" pitchFamily="18" charset="0"/>
                <a:cs typeface="Times New Roman" panose="02020603050405020304" pitchFamily="18" charset="0"/>
              </a:rPr>
              <a:t>Among other parties contesting the election were, All Pakistan Central </a:t>
            </a:r>
            <a:r>
              <a:rPr lang="en-US" dirty="0" err="1">
                <a:solidFill>
                  <a:schemeClr val="tx1"/>
                </a:solidFill>
                <a:latin typeface="Times New Roman" panose="02020603050405020304" pitchFamily="18" charset="0"/>
                <a:cs typeface="Times New Roman" panose="02020603050405020304" pitchFamily="18" charset="0"/>
              </a:rPr>
              <a:t>Jamiatul</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Ulema</a:t>
            </a:r>
            <a:r>
              <a:rPr lang="en-US" dirty="0">
                <a:solidFill>
                  <a:schemeClr val="tx1"/>
                </a:solidFill>
                <a:latin typeface="Times New Roman" panose="02020603050405020304" pitchFamily="18" charset="0"/>
                <a:cs typeface="Times New Roman" panose="02020603050405020304" pitchFamily="18" charset="0"/>
              </a:rPr>
              <a:t> and </a:t>
            </a:r>
            <a:r>
              <a:rPr lang="en-US" dirty="0" err="1">
                <a:solidFill>
                  <a:schemeClr val="tx1"/>
                </a:solidFill>
                <a:latin typeface="Times New Roman" panose="02020603050405020304" pitchFamily="18" charset="0"/>
                <a:cs typeface="Times New Roman" panose="02020603050405020304" pitchFamily="18" charset="0"/>
              </a:rPr>
              <a:t>Nejame</a:t>
            </a:r>
            <a:r>
              <a:rPr lang="en-US" dirty="0">
                <a:solidFill>
                  <a:schemeClr val="tx1"/>
                </a:solidFill>
                <a:latin typeface="Times New Roman" panose="02020603050405020304" pitchFamily="18" charset="0"/>
                <a:cs typeface="Times New Roman" panose="02020603050405020304" pitchFamily="18" charset="0"/>
              </a:rPr>
              <a:t> Islam (45), Islamic Democratic Party (5), </a:t>
            </a:r>
            <a:r>
              <a:rPr lang="en-US" dirty="0" err="1">
                <a:solidFill>
                  <a:schemeClr val="tx1"/>
                </a:solidFill>
                <a:latin typeface="Times New Roman" panose="02020603050405020304" pitchFamily="18" charset="0"/>
                <a:cs typeface="Times New Roman" panose="02020603050405020304" pitchFamily="18" charset="0"/>
              </a:rPr>
              <a:t>Jamaat</a:t>
            </a:r>
            <a:r>
              <a:rPr lang="en-US" dirty="0">
                <a:solidFill>
                  <a:schemeClr val="tx1"/>
                </a:solidFill>
                <a:latin typeface="Times New Roman" panose="02020603050405020304" pitchFamily="18" charset="0"/>
                <a:cs typeface="Times New Roman" panose="02020603050405020304" pitchFamily="18" charset="0"/>
              </a:rPr>
              <a:t>-e-</a:t>
            </a:r>
            <a:r>
              <a:rPr lang="en-US" dirty="0" err="1">
                <a:solidFill>
                  <a:schemeClr val="tx1"/>
                </a:solidFill>
                <a:latin typeface="Times New Roman" panose="02020603050405020304" pitchFamily="18" charset="0"/>
                <a:cs typeface="Times New Roman" panose="02020603050405020304" pitchFamily="18" charset="0"/>
              </a:rPr>
              <a:t>Islami</a:t>
            </a:r>
            <a:r>
              <a:rPr lang="en-US" dirty="0">
                <a:solidFill>
                  <a:schemeClr val="tx1"/>
                </a:solidFill>
                <a:latin typeface="Times New Roman" panose="02020603050405020304" pitchFamily="18" charset="0"/>
                <a:cs typeface="Times New Roman" panose="02020603050405020304" pitchFamily="18" charset="0"/>
              </a:rPr>
              <a:t> Pakistan (69), Pakistan Democratic Party (81), Pakistan Muslim League (Convention -93), Pakistan Muslim League (Council-50), Pakistan Muslim League (Qayyum-65) etc. </a:t>
            </a:r>
          </a:p>
        </p:txBody>
      </p:sp>
      <p:pic>
        <p:nvPicPr>
          <p:cNvPr id="12292" name="Picture 4" descr="File:Sheikh Mujibur Rahman 1970 election result.jp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192" y="2095936"/>
            <a:ext cx="4780208" cy="2772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22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74A9CF9-019E-F743-A08E-E58564089D1E}"/>
              </a:ext>
            </a:extLst>
          </p:cNvPr>
          <p:cNvSpPr>
            <a:spLocks noGrp="1"/>
          </p:cNvSpPr>
          <p:nvPr>
            <p:ph type="title"/>
          </p:nvPr>
        </p:nvSpPr>
        <p:spPr>
          <a:xfrm>
            <a:off x="1097280" y="914400"/>
            <a:ext cx="10058400" cy="8229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1970 ELECTION RESULT</a:t>
            </a:r>
            <a:endParaRPr lang="en-US" sz="32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xmlns="" id="{F7DEDB54-7CC3-234D-8B98-5033E97E07C0}"/>
              </a:ext>
            </a:extLst>
          </p:cNvPr>
          <p:cNvGraphicFramePr>
            <a:graphicFrameLocks noGrp="1"/>
          </p:cNvGraphicFramePr>
          <p:nvPr>
            <p:ph idx="1"/>
            <p:extLst>
              <p:ext uri="{D42A27DB-BD31-4B8C-83A1-F6EECF244321}">
                <p14:modId xmlns:p14="http://schemas.microsoft.com/office/powerpoint/2010/main" val="4149261219"/>
              </p:ext>
            </p:extLst>
          </p:nvPr>
        </p:nvGraphicFramePr>
        <p:xfrm>
          <a:off x="1096963" y="1846263"/>
          <a:ext cx="10058398" cy="3464913"/>
        </p:xfrm>
        <a:graphic>
          <a:graphicData uri="http://schemas.openxmlformats.org/drawingml/2006/table">
            <a:tbl>
              <a:tblPr firstRow="1" bandRow="1">
                <a:tableStyleId>{5C22544A-7EE6-4342-B048-85BDC9FD1C3A}</a:tableStyleId>
              </a:tblPr>
              <a:tblGrid>
                <a:gridCol w="3322637">
                  <a:extLst>
                    <a:ext uri="{9D8B030D-6E8A-4147-A177-3AD203B41FA5}">
                      <a16:colId xmlns:a16="http://schemas.microsoft.com/office/drawing/2014/main" xmlns="" val="495372513"/>
                    </a:ext>
                  </a:extLst>
                </a:gridCol>
                <a:gridCol w="1333500">
                  <a:extLst>
                    <a:ext uri="{9D8B030D-6E8A-4147-A177-3AD203B41FA5}">
                      <a16:colId xmlns:a16="http://schemas.microsoft.com/office/drawing/2014/main" xmlns="" val="2847916327"/>
                    </a:ext>
                  </a:extLst>
                </a:gridCol>
                <a:gridCol w="1117600">
                  <a:extLst>
                    <a:ext uri="{9D8B030D-6E8A-4147-A177-3AD203B41FA5}">
                      <a16:colId xmlns:a16="http://schemas.microsoft.com/office/drawing/2014/main" xmlns="" val="3579015375"/>
                    </a:ext>
                  </a:extLst>
                </a:gridCol>
                <a:gridCol w="1054100">
                  <a:extLst>
                    <a:ext uri="{9D8B030D-6E8A-4147-A177-3AD203B41FA5}">
                      <a16:colId xmlns:a16="http://schemas.microsoft.com/office/drawing/2014/main" xmlns="" val="754948966"/>
                    </a:ext>
                  </a:extLst>
                </a:gridCol>
                <a:gridCol w="1257300">
                  <a:extLst>
                    <a:ext uri="{9D8B030D-6E8A-4147-A177-3AD203B41FA5}">
                      <a16:colId xmlns:a16="http://schemas.microsoft.com/office/drawing/2014/main" xmlns="" val="2352256189"/>
                    </a:ext>
                  </a:extLst>
                </a:gridCol>
                <a:gridCol w="1079500">
                  <a:extLst>
                    <a:ext uri="{9D8B030D-6E8A-4147-A177-3AD203B41FA5}">
                      <a16:colId xmlns:a16="http://schemas.microsoft.com/office/drawing/2014/main" xmlns="" val="2305577310"/>
                    </a:ext>
                  </a:extLst>
                </a:gridCol>
                <a:gridCol w="893761">
                  <a:extLst>
                    <a:ext uri="{9D8B030D-6E8A-4147-A177-3AD203B41FA5}">
                      <a16:colId xmlns:a16="http://schemas.microsoft.com/office/drawing/2014/main" xmlns="" val="1650487158"/>
                    </a:ext>
                  </a:extLst>
                </a:gridCol>
              </a:tblGrid>
              <a:tr h="370840">
                <a:tc>
                  <a:txBody>
                    <a:bodyPr/>
                    <a:lstStyle/>
                    <a:p>
                      <a:pPr algn="ctr">
                        <a:spcAft>
                          <a:spcPts val="0"/>
                        </a:spcAft>
                      </a:pPr>
                      <a:r>
                        <a:rPr lang="en-US" sz="1800" b="1" kern="1200" dirty="0">
                          <a:solidFill>
                            <a:schemeClr val="lt1"/>
                          </a:solidFill>
                          <a:effectLst/>
                          <a:latin typeface="Times New Roman" panose="02020603050405020304" pitchFamily="18" charset="0"/>
                          <a:ea typeface="+mn-ea"/>
                          <a:cs typeface="Times New Roman" panose="02020603050405020304" pitchFamily="18" charset="0"/>
                        </a:rPr>
                        <a:t>Regions </a:t>
                      </a:r>
                    </a:p>
                  </a:txBody>
                  <a:tcPr marL="68580" marR="68580" marT="0" marB="0"/>
                </a:tc>
                <a:tc gridSpan="3">
                  <a:txBody>
                    <a:bodyPr/>
                    <a:lstStyle/>
                    <a:p>
                      <a:pPr algn="ctr"/>
                      <a:r>
                        <a:rPr lang="en-US" sz="1800" b="1" kern="1200" dirty="0">
                          <a:solidFill>
                            <a:schemeClr val="lt1"/>
                          </a:solidFill>
                          <a:effectLst/>
                          <a:latin typeface="Times New Roman" panose="02020603050405020304" pitchFamily="18" charset="0"/>
                          <a:ea typeface="+mn-ea"/>
                          <a:cs typeface="Times New Roman" panose="02020603050405020304" pitchFamily="18" charset="0"/>
                        </a:rPr>
                        <a:t>National Assembly </a:t>
                      </a:r>
                    </a:p>
                  </a:txBody>
                  <a:tcPr/>
                </a:tc>
                <a:tc hMerge="1">
                  <a:txBody>
                    <a:bodyPr/>
                    <a:lstStyle/>
                    <a:p>
                      <a:endParaRPr lang="en-US" dirty="0"/>
                    </a:p>
                  </a:txBody>
                  <a:tcPr/>
                </a:tc>
                <a:tc hMerge="1">
                  <a:txBody>
                    <a:bodyPr/>
                    <a:lstStyle/>
                    <a:p>
                      <a:endParaRPr lang="en-US" dirty="0"/>
                    </a:p>
                  </a:txBody>
                  <a:tcPr/>
                </a:tc>
                <a:tc gridSpan="3">
                  <a:txBody>
                    <a:bodyPr/>
                    <a:lstStyle/>
                    <a:p>
                      <a:pPr algn="ctr"/>
                      <a:r>
                        <a:rPr lang="en-US" sz="1800" b="1" kern="1200" dirty="0">
                          <a:solidFill>
                            <a:schemeClr val="lt1"/>
                          </a:solidFill>
                          <a:effectLst/>
                          <a:latin typeface="Times New Roman" panose="02020603050405020304" pitchFamily="18" charset="0"/>
                          <a:ea typeface="+mn-ea"/>
                          <a:cs typeface="Times New Roman" panose="02020603050405020304" pitchFamily="18" charset="0"/>
                        </a:rPr>
                        <a:t>Provincial Assembly </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4001606731"/>
                  </a:ext>
                </a:extLst>
              </a:tr>
              <a:tr h="370840">
                <a:tc>
                  <a:txBody>
                    <a:bodyPr/>
                    <a:lstStyle/>
                    <a:p>
                      <a:pPr algn="ctr"/>
                      <a:endParaRPr lang="en-US" sz="1800" dirty="0">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General </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Women </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Total</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General </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Women </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Total</a:t>
                      </a:r>
                    </a:p>
                  </a:txBody>
                  <a:tcPr marL="68580" marR="68580" marT="0" marB="0"/>
                </a:tc>
                <a:extLst>
                  <a:ext uri="{0D108BD9-81ED-4DB2-BD59-A6C34878D82A}">
                    <a16:rowId xmlns:a16="http://schemas.microsoft.com/office/drawing/2014/main" xmlns="" val="3753016392"/>
                  </a:ext>
                </a:extLst>
              </a:tr>
              <a:tr h="370840">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East Pakistan</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162 </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169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55811693"/>
                  </a:ext>
                </a:extLst>
              </a:tr>
              <a:tr h="370840">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Panjab</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82</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85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180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186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80845134"/>
                  </a:ext>
                </a:extLst>
              </a:tr>
              <a:tr h="370840">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Sindh</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62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38945960"/>
                  </a:ext>
                </a:extLst>
              </a:tr>
              <a:tr h="370840">
                <a:tc>
                  <a:txBody>
                    <a:bodyPr/>
                    <a:lstStyle/>
                    <a:p>
                      <a:pPr algn="ct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Northwest frontier Baluchistan</a:t>
                      </a: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2300128"/>
                  </a:ext>
                </a:extLst>
              </a:tr>
              <a:tr h="320393">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Baluchistan</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81638845"/>
                  </a:ext>
                </a:extLst>
              </a:tr>
              <a:tr h="370840">
                <a:tc>
                  <a:txBody>
                    <a:bodyPr/>
                    <a:lstStyle/>
                    <a:p>
                      <a:pPr algn="ct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Centrally administered Tribal areas </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65895965"/>
                  </a:ext>
                </a:extLst>
              </a:tr>
              <a:tr h="370840">
                <a:tc>
                  <a:txBody>
                    <a:bodyPr/>
                    <a:lstStyle/>
                    <a:p>
                      <a:pPr algn="ct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Total</a:t>
                      </a: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600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621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60079742"/>
                  </a:ext>
                </a:extLst>
              </a:tr>
            </a:tbl>
          </a:graphicData>
        </a:graphic>
      </p:graphicFrame>
    </p:spTree>
    <p:extLst>
      <p:ext uri="{BB962C8B-B14F-4D97-AF65-F5344CB8AC3E}">
        <p14:creationId xmlns:p14="http://schemas.microsoft.com/office/powerpoint/2010/main" val="284144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29F0F4-82A1-7143-AEE0-1043AA630D0C}"/>
              </a:ext>
            </a:extLst>
          </p:cNvPr>
          <p:cNvSpPr>
            <a:spLocks noGrp="1"/>
          </p:cNvSpPr>
          <p:nvPr>
            <p:ph type="title"/>
          </p:nvPr>
        </p:nvSpPr>
        <p:spPr>
          <a:xfrm>
            <a:off x="1097280" y="889000"/>
            <a:ext cx="10058400" cy="8483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SIGNIFICANCE OF THE ELECTION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01A46C9-DB34-E84C-B2C4-F2E7043316A7}"/>
              </a:ext>
            </a:extLst>
          </p:cNvPr>
          <p:cNvSpPr>
            <a:spLocks noGrp="1"/>
          </p:cNvSpPr>
          <p:nvPr>
            <p:ph idx="1"/>
          </p:nvPr>
        </p:nvSpPr>
        <p:spPr>
          <a:xfrm>
            <a:off x="6928835" y="2160591"/>
            <a:ext cx="4226845" cy="3287172"/>
          </a:xfrm>
        </p:spPr>
        <p:txBody>
          <a:bodyPr>
            <a:normAutofit fontScale="92500"/>
          </a:bodyPr>
          <a:lstStyle/>
          <a:p>
            <a:pPr marL="215900" indent="0" algn="just">
              <a:buNone/>
            </a:pPr>
            <a:r>
              <a:rPr lang="en-US" dirty="0">
                <a:solidFill>
                  <a:schemeClr val="tx1"/>
                </a:solidFill>
                <a:latin typeface="Times New Roman" panose="02020603050405020304" pitchFamily="18" charset="0"/>
                <a:cs typeface="Times New Roman" panose="02020603050405020304" pitchFamily="18" charset="0"/>
              </a:rPr>
              <a:t>The election of 1970 had enormous significance for the emergence of an independent and sovereign Bangladesh and </a:t>
            </a:r>
            <a:r>
              <a:rPr lang="en-US" dirty="0" err="1">
                <a:solidFill>
                  <a:schemeClr val="tx1"/>
                </a:solidFill>
                <a:latin typeface="Times New Roman" panose="02020603050405020304" pitchFamily="18" charset="0"/>
                <a:cs typeface="Times New Roman" panose="02020603050405020304" pitchFamily="18" charset="0"/>
              </a:rPr>
              <a:t>Bangalee</a:t>
            </a:r>
            <a:r>
              <a:rPr lang="en-US" dirty="0">
                <a:solidFill>
                  <a:schemeClr val="tx1"/>
                </a:solidFill>
                <a:latin typeface="Times New Roman" panose="02020603050405020304" pitchFamily="18" charset="0"/>
                <a:cs typeface="Times New Roman" panose="02020603050405020304" pitchFamily="18" charset="0"/>
              </a:rPr>
              <a:t> nationalism. That was the most free and fair election after the election of 1954. The uniqueness that </a:t>
            </a:r>
            <a:r>
              <a:rPr lang="en-US" dirty="0" err="1">
                <a:solidFill>
                  <a:schemeClr val="tx1"/>
                </a:solidFill>
                <a:latin typeface="Times New Roman" panose="02020603050405020304" pitchFamily="18" charset="0"/>
                <a:cs typeface="Times New Roman" panose="02020603050405020304" pitchFamily="18" charset="0"/>
              </a:rPr>
              <a:t>Banglaee</a:t>
            </a:r>
            <a:r>
              <a:rPr lang="en-US" dirty="0">
                <a:solidFill>
                  <a:schemeClr val="tx1"/>
                </a:solidFill>
                <a:latin typeface="Times New Roman" panose="02020603050405020304" pitchFamily="18" charset="0"/>
                <a:cs typeface="Times New Roman" panose="02020603050405020304" pitchFamily="18" charset="0"/>
              </a:rPr>
              <a:t> as a nation had been voicing since 1947, the election of 1970 marked the victory of that preparedness. Moreover, the autonomy that had been claimed by the people of the Eastern province was declared illegal by the western government. </a:t>
            </a:r>
            <a:endParaRPr lang="en-US" dirty="0">
              <a:solidFill>
                <a:schemeClr val="tx1"/>
              </a:solidFill>
            </a:endParaRPr>
          </a:p>
        </p:txBody>
      </p:sp>
      <p:pic>
        <p:nvPicPr>
          <p:cNvPr id="4" name="Picture 2" descr="Non-Cooperation Movement, 1971 - Bangla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55" y="2160591"/>
            <a:ext cx="5396246" cy="32871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39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92726"/>
            <a:ext cx="10530992" cy="1237673"/>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SIGNIFICANCE </a:t>
            </a:r>
            <a:r>
              <a:rPr lang="en-US" sz="3200" b="1" dirty="0">
                <a:solidFill>
                  <a:srgbClr val="C00000"/>
                </a:solidFill>
                <a:latin typeface="Times New Roman" panose="02020603050405020304" pitchFamily="18" charset="0"/>
                <a:cs typeface="Times New Roman" panose="02020603050405020304" pitchFamily="18" charset="0"/>
              </a:rPr>
              <a:t>OF THE ELECTION </a:t>
            </a:r>
            <a:endParaRPr lang="en-US" sz="3200" dirty="0"/>
          </a:p>
        </p:txBody>
      </p:sp>
      <p:sp>
        <p:nvSpPr>
          <p:cNvPr id="3" name="Content Placeholder 2"/>
          <p:cNvSpPr>
            <a:spLocks noGrp="1"/>
          </p:cNvSpPr>
          <p:nvPr>
            <p:ph idx="1"/>
          </p:nvPr>
        </p:nvSpPr>
        <p:spPr>
          <a:xfrm>
            <a:off x="7204364" y="2134832"/>
            <a:ext cx="4003963" cy="3454598"/>
          </a:xfrm>
        </p:spPr>
        <p:txBody>
          <a:bodyPr>
            <a:normAutofit fontScale="92500" lnSpcReduction="10000"/>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The demand for the six point based autonomy was proved to be valid due to this election. Overall, following his announcement,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refused to transfer the power when the time for handing it over to the elected government came and, instead, directed military attacks on innocent </a:t>
            </a:r>
            <a:r>
              <a:rPr lang="en-US" dirty="0" err="1">
                <a:solidFill>
                  <a:schemeClr val="tx1"/>
                </a:solidFill>
                <a:latin typeface="Times New Roman" panose="02020603050405020304" pitchFamily="18" charset="0"/>
                <a:cs typeface="Times New Roman" panose="02020603050405020304" pitchFamily="18" charset="0"/>
              </a:rPr>
              <a:t>Bangalees</a:t>
            </a:r>
            <a:r>
              <a:rPr lang="en-US" dirty="0">
                <a:solidFill>
                  <a:schemeClr val="tx1"/>
                </a:solidFill>
                <a:latin typeface="Times New Roman" panose="02020603050405020304" pitchFamily="18" charset="0"/>
                <a:cs typeface="Times New Roman" panose="02020603050405020304" pitchFamily="18" charset="0"/>
              </a:rPr>
              <a:t>. That was the beginning of the armed struggle for liberation of the people of Bengal, which eventually resulted in the emergence of an independent state in the world named Bangladesh on 16th December. </a:t>
            </a:r>
          </a:p>
          <a:p>
            <a:endParaRPr lang="en-US" dirty="0"/>
          </a:p>
        </p:txBody>
      </p:sp>
      <p:pic>
        <p:nvPicPr>
          <p:cNvPr id="18436" name="Picture 4" descr="https://sgp1.digitaloceanspaces.com/cosmosgroup-dc/news/5bFOMzkL8RVBRNIz1VtKHClxO51Plca9j0h0QNn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313" y="2160590"/>
            <a:ext cx="5492985" cy="32614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586410"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NON-COOPERATION MOVEMENT, AND THE INDEPENDENCE OF BANGABANDHU</a:t>
            </a:r>
            <a:endParaRPr lang="en-US" sz="3200" dirty="0"/>
          </a:p>
        </p:txBody>
      </p:sp>
      <p:sp>
        <p:nvSpPr>
          <p:cNvPr id="3" name="Content Placeholder 2"/>
          <p:cNvSpPr>
            <a:spLocks noGrp="1"/>
          </p:cNvSpPr>
          <p:nvPr>
            <p:ph idx="1"/>
          </p:nvPr>
        </p:nvSpPr>
        <p:spPr>
          <a:xfrm>
            <a:off x="7057623" y="2305319"/>
            <a:ext cx="4206122" cy="3026536"/>
          </a:xfrm>
        </p:spPr>
        <p:txBody>
          <a:bodyPr>
            <a:normAutofit/>
          </a:bodyPr>
          <a:lstStyle/>
          <a:p>
            <a:pPr marL="0" indent="0" algn="just">
              <a:buNone/>
            </a:pP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earned the right to initiate the formation of government by dint of its absolute majority in the National and Provincial Assemblies. But the military ruler of Pakistan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started to show his reluctance in handing over the power to the hands of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He was provoked by </a:t>
            </a:r>
            <a:r>
              <a:rPr lang="en-US" dirty="0" err="1">
                <a:solidFill>
                  <a:schemeClr val="tx1"/>
                </a:solidFill>
                <a:latin typeface="Times New Roman" panose="02020603050405020304" pitchFamily="18" charset="0"/>
                <a:cs typeface="Times New Roman" panose="02020603050405020304" pitchFamily="18" charset="0"/>
              </a:rPr>
              <a:t>Zulfiker</a:t>
            </a:r>
            <a:r>
              <a:rPr lang="en-US" dirty="0">
                <a:solidFill>
                  <a:schemeClr val="tx1"/>
                </a:solidFill>
                <a:latin typeface="Times New Roman" panose="02020603050405020304" pitchFamily="18" charset="0"/>
                <a:cs typeface="Times New Roman" panose="02020603050405020304" pitchFamily="18" charset="0"/>
              </a:rPr>
              <a:t> Ali Bhutto to declare the meeting of National Assembly scheduled on 3 March 1971. </a:t>
            </a:r>
          </a:p>
          <a:p>
            <a:endParaRPr lang="en-US" dirty="0"/>
          </a:p>
        </p:txBody>
      </p:sp>
      <p:pic>
        <p:nvPicPr>
          <p:cNvPr id="14338" name="Picture 2" descr="Bangabandhu's Non-cooperation Movement: A Glimpse of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038" y="2305318"/>
            <a:ext cx="5563675" cy="31682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1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FD5B0F93-6ECF-1E49-93DE-57BDBF22390E}"/>
              </a:ext>
            </a:extLst>
          </p:cNvPr>
          <p:cNvSpPr>
            <a:spLocks noGrp="1"/>
          </p:cNvSpPr>
          <p:nvPr>
            <p:ph type="title"/>
          </p:nvPr>
        </p:nvSpPr>
        <p:spPr>
          <a:xfrm>
            <a:off x="1097280" y="706582"/>
            <a:ext cx="10058400" cy="1030778"/>
          </a:xfrm>
        </p:spPr>
        <p:txBody>
          <a:bodyPr>
            <a:normAutofit fontScale="90000"/>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NON-COOPERATION MOVEMENT, AND THE INDEPENDENCE OF BANGABANDHU</a:t>
            </a:r>
          </a:p>
        </p:txBody>
      </p:sp>
      <p:sp>
        <p:nvSpPr>
          <p:cNvPr id="3" name="Content Placeholder 2">
            <a:extLst>
              <a:ext uri="{FF2B5EF4-FFF2-40B4-BE49-F238E27FC236}">
                <a16:creationId xmlns:a16="http://schemas.microsoft.com/office/drawing/2014/main" xmlns="" id="{075085DF-DF56-4B4A-B74A-51C9DE428FCE}"/>
              </a:ext>
            </a:extLst>
          </p:cNvPr>
          <p:cNvSpPr>
            <a:spLocks noGrp="1"/>
          </p:cNvSpPr>
          <p:nvPr>
            <p:ph idx="1"/>
          </p:nvPr>
        </p:nvSpPr>
        <p:spPr>
          <a:xfrm>
            <a:off x="7083380" y="1845733"/>
            <a:ext cx="4072299" cy="3138391"/>
          </a:xfrm>
        </p:spPr>
        <p:txBody>
          <a:bodyPr>
            <a:normAutofit fontScale="85000" lnSpcReduction="10000"/>
          </a:bodyPr>
          <a:lstStyle/>
          <a:p>
            <a:pPr marL="304800" indent="0" algn="just">
              <a:buNone/>
            </a:pPr>
            <a:r>
              <a:rPr lang="en-US" dirty="0">
                <a:solidFill>
                  <a:schemeClr val="tx1"/>
                </a:solidFill>
                <a:latin typeface="Times New Roman" panose="02020603050405020304" pitchFamily="18" charset="0"/>
                <a:cs typeface="Times New Roman" panose="02020603050405020304" pitchFamily="18" charset="0"/>
              </a:rPr>
              <a:t>As soon as the declaration came, the common people of East Pakistan, including students, workers, government and non-government officers and employees, burst into violent protest. People attacked Pakistani soldiers at different places. Many people were killed and injured due to the clashes. On that day, the leaders of the Student League formed the "</a:t>
            </a:r>
            <a:r>
              <a:rPr lang="en-US" dirty="0" err="1">
                <a:solidFill>
                  <a:schemeClr val="tx1"/>
                </a:solidFill>
                <a:latin typeface="Times New Roman" panose="02020603050405020304" pitchFamily="18" charset="0"/>
                <a:cs typeface="Times New Roman" panose="02020603050405020304" pitchFamily="18" charset="0"/>
              </a:rPr>
              <a:t>Swadhin</a:t>
            </a:r>
            <a:r>
              <a:rPr lang="en-US" dirty="0">
                <a:solidFill>
                  <a:schemeClr val="tx1"/>
                </a:solidFill>
                <a:latin typeface="Times New Roman" panose="02020603050405020304" pitchFamily="18" charset="0"/>
                <a:cs typeface="Times New Roman" panose="02020603050405020304" pitchFamily="18" charset="0"/>
              </a:rPr>
              <a:t> Bangla </a:t>
            </a:r>
            <a:r>
              <a:rPr lang="en-US" dirty="0" err="1">
                <a:solidFill>
                  <a:schemeClr val="tx1"/>
                </a:solidFill>
                <a:latin typeface="Times New Roman" panose="02020603050405020304" pitchFamily="18" charset="0"/>
                <a:cs typeface="Times New Roman" panose="02020603050405020304" pitchFamily="18" charset="0"/>
              </a:rPr>
              <a:t>Chattro</a:t>
            </a:r>
            <a:r>
              <a:rPr lang="en-US" dirty="0">
                <a:solidFill>
                  <a:schemeClr val="tx1"/>
                </a:solidFill>
                <a:latin typeface="Times New Roman" panose="02020603050405020304" pitchFamily="18" charset="0"/>
                <a:cs typeface="Times New Roman" panose="02020603050405020304" pitchFamily="18" charset="0"/>
              </a:rPr>
              <a:t> Sangram Parishad". This organization called for a country-wide general strike on 2 March. The flag of Bangladesh was hoisted on this very day at a student rally at Dhaka University. </a:t>
            </a:r>
          </a:p>
          <a:p>
            <a:pPr marL="622300" indent="-317500" algn="just">
              <a:buFont typeface="Wingdings" pitchFamily="2" charset="2"/>
              <a:buChar char="q"/>
            </a:pPr>
            <a:endParaRPr lang="en-US" dirty="0"/>
          </a:p>
          <a:p>
            <a:pPr>
              <a:buFont typeface="Wingdings" pitchFamily="2" charset="2"/>
              <a:buChar char="q"/>
            </a:pPr>
            <a:endParaRPr lang="en-US" dirty="0"/>
          </a:p>
        </p:txBody>
      </p:sp>
      <p:pic>
        <p:nvPicPr>
          <p:cNvPr id="15362" name="Picture 2" descr="Non-cooperation movement (1971) - Wikiw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192" y="1845733"/>
            <a:ext cx="5615188" cy="31383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597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709" y="748145"/>
            <a:ext cx="10478192" cy="1097589"/>
          </a:xfrm>
        </p:spPr>
        <p:txBody>
          <a:bodyPr>
            <a:normAutofit fontScale="90000"/>
          </a:bodyPr>
          <a:lstStyle/>
          <a:p>
            <a:pPr algn="ctr"/>
            <a:r>
              <a:rPr lang="en-US" sz="3600" b="1" dirty="0" smtClean="0">
                <a:solidFill>
                  <a:srgbClr val="C00000"/>
                </a:solidFill>
                <a:latin typeface="Times New Roman" panose="02020603050405020304" pitchFamily="18" charset="0"/>
                <a:cs typeface="Times New Roman" panose="02020603050405020304" pitchFamily="18" charset="0"/>
              </a:rPr>
              <a:t/>
            </a:r>
            <a:br>
              <a:rPr lang="en-US" sz="3600" b="1" dirty="0" smtClean="0">
                <a:solidFill>
                  <a:srgbClr val="C00000"/>
                </a:solidFill>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1970 GENERAL </a:t>
            </a:r>
            <a:r>
              <a:rPr lang="en-US" b="1" dirty="0" smtClean="0">
                <a:solidFill>
                  <a:srgbClr val="C00000"/>
                </a:solidFill>
                <a:latin typeface="Times New Roman" panose="02020603050405020304" pitchFamily="18" charset="0"/>
                <a:cs typeface="Times New Roman" panose="02020603050405020304" pitchFamily="18" charset="0"/>
              </a:rPr>
              <a:t>ELECTION</a:t>
            </a: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100" b="1" dirty="0" smtClean="0">
                <a:solidFill>
                  <a:srgbClr val="C00000"/>
                </a:solidFill>
                <a:latin typeface="Times New Roman" panose="02020603050405020304" pitchFamily="18" charset="0"/>
                <a:cs typeface="Times New Roman" panose="02020603050405020304" pitchFamily="18" charset="0"/>
              </a:rPr>
              <a:t/>
            </a:r>
            <a:br>
              <a:rPr lang="en-US" sz="3100" b="1" dirty="0" smtClean="0">
                <a:solidFill>
                  <a:srgbClr val="C00000"/>
                </a:solidFill>
                <a:latin typeface="Times New Roman" panose="02020603050405020304" pitchFamily="18" charset="0"/>
                <a:cs typeface="Times New Roman" panose="02020603050405020304" pitchFamily="18" charset="0"/>
              </a:rPr>
            </a:br>
            <a:r>
              <a:rPr lang="en-US" sz="3100" b="1" dirty="0">
                <a:solidFill>
                  <a:srgbClr val="C00000"/>
                </a:solidFill>
                <a:latin typeface="Times New Roman" panose="02020603050405020304" pitchFamily="18" charset="0"/>
                <a:cs typeface="Times New Roman" panose="02020603050405020304" pitchFamily="18" charset="0"/>
              </a:rPr>
              <a:t/>
            </a:r>
            <a:br>
              <a:rPr lang="en-US" sz="3100" b="1" dirty="0">
                <a:solidFill>
                  <a:srgbClr val="C00000"/>
                </a:solidFill>
                <a:latin typeface="Times New Roman" panose="02020603050405020304" pitchFamily="18" charset="0"/>
                <a:cs typeface="Times New Roman" panose="02020603050405020304" pitchFamily="18" charset="0"/>
              </a:rPr>
            </a:br>
            <a:r>
              <a:rPr lang="en-US" sz="3600" b="1" dirty="0" smtClean="0">
                <a:solidFill>
                  <a:srgbClr val="C00000"/>
                </a:solidFill>
                <a:latin typeface="Times New Roman" panose="02020603050405020304" pitchFamily="18" charset="0"/>
                <a:cs typeface="Times New Roman" panose="02020603050405020304" pitchFamily="18" charset="0"/>
              </a:rPr>
              <a:t>1970 GENERAL ELECTIONS </a:t>
            </a:r>
            <a:r>
              <a:rPr lang="en-US" sz="3100" dirty="0"/>
              <a:t/>
            </a:r>
            <a:br>
              <a:rPr lang="en-US" sz="3100" dirty="0"/>
            </a:br>
            <a:endParaRPr lang="en-US" sz="3100" dirty="0"/>
          </a:p>
        </p:txBody>
      </p:sp>
      <p:sp>
        <p:nvSpPr>
          <p:cNvPr id="3" name="Content Placeholder 2"/>
          <p:cNvSpPr>
            <a:spLocks noGrp="1"/>
          </p:cNvSpPr>
          <p:nvPr>
            <p:ph idx="1"/>
          </p:nvPr>
        </p:nvSpPr>
        <p:spPr>
          <a:xfrm>
            <a:off x="6554586" y="2336186"/>
            <a:ext cx="4713315" cy="2637598"/>
          </a:xfrm>
        </p:spPr>
        <p:txBody>
          <a:bodyPr/>
          <a:lstStyle/>
          <a:p>
            <a:pPr marL="0" indent="0" algn="just">
              <a:buNone/>
            </a:pPr>
            <a:r>
              <a:rPr lang="en-US" dirty="0" smtClean="0">
                <a:solidFill>
                  <a:schemeClr val="tx1"/>
                </a:solidFill>
                <a:latin typeface="Times New Roman" panose="02020603050405020304" pitchFamily="18" charset="0"/>
                <a:cs typeface="Times New Roman" panose="02020603050405020304" pitchFamily="18" charset="0"/>
              </a:rPr>
              <a:t>On </a:t>
            </a:r>
            <a:r>
              <a:rPr lang="en-US" dirty="0">
                <a:solidFill>
                  <a:schemeClr val="tx1"/>
                </a:solidFill>
                <a:latin typeface="Times New Roman" panose="02020603050405020304" pitchFamily="18" charset="0"/>
                <a:cs typeface="Times New Roman" panose="02020603050405020304" pitchFamily="18" charset="0"/>
              </a:rPr>
              <a:t>March 25, 1969, after taking power from </a:t>
            </a:r>
            <a:r>
              <a:rPr lang="en-US" dirty="0" err="1">
                <a:solidFill>
                  <a:schemeClr val="tx1"/>
                </a:solidFill>
                <a:latin typeface="Times New Roman" panose="02020603050405020304" pitchFamily="18" charset="0"/>
                <a:cs typeface="Times New Roman" panose="02020603050405020304" pitchFamily="18" charset="0"/>
              </a:rPr>
              <a:t>Ayub</a:t>
            </a:r>
            <a:r>
              <a:rPr lang="en-US" dirty="0">
                <a:solidFill>
                  <a:schemeClr val="tx1"/>
                </a:solidFill>
                <a:latin typeface="Times New Roman" panose="02020603050405020304" pitchFamily="18" charset="0"/>
                <a:cs typeface="Times New Roman" panose="02020603050405020304" pitchFamily="18" charset="0"/>
              </a:rPr>
              <a:t> Khan General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announced on November 28, 1969, that he would </a:t>
            </a:r>
            <a:r>
              <a:rPr lang="en-US" dirty="0" smtClean="0">
                <a:solidFill>
                  <a:schemeClr val="tx1"/>
                </a:solidFill>
                <a:latin typeface="Times New Roman" panose="02020603050405020304" pitchFamily="18" charset="0"/>
                <a:cs typeface="Times New Roman" panose="02020603050405020304" pitchFamily="18" charset="0"/>
              </a:rPr>
              <a:t>hand over </a:t>
            </a:r>
            <a:r>
              <a:rPr lang="en-US" dirty="0">
                <a:solidFill>
                  <a:schemeClr val="tx1"/>
                </a:solidFill>
                <a:latin typeface="Times New Roman" panose="02020603050405020304" pitchFamily="18" charset="0"/>
                <a:cs typeface="Times New Roman" panose="02020603050405020304" pitchFamily="18" charset="0"/>
              </a:rPr>
              <a:t>the power to elected representatives as soon as possible by the adults. The task of these elected representatives will be to give the country a workable system of governance and find the solution to political, economic, and social problems that have influenced people's minds.</a:t>
            </a:r>
          </a:p>
        </p:txBody>
      </p:sp>
      <p:pic>
        <p:nvPicPr>
          <p:cNvPr id="1026" name="Picture 2" descr="Exit stage left: the movement against Ayub Khan - Newspaper - DAWN.COM"/>
          <p:cNvPicPr>
            <a:picLocks noChangeAspect="1" noChangeArrowheads="1"/>
          </p:cNvPicPr>
          <p:nvPr/>
        </p:nvPicPr>
        <p:blipFill rotWithShape="1">
          <a:blip r:embed="rId2">
            <a:extLst>
              <a:ext uri="{28A0092B-C50C-407E-A947-70E740481C1C}">
                <a14:useLocalDpi xmlns:a14="http://schemas.microsoft.com/office/drawing/2010/main" val="0"/>
              </a:ext>
            </a:extLst>
          </a:blip>
          <a:srcRect l="9048" r="8095"/>
          <a:stretch/>
        </p:blipFill>
        <p:spPr bwMode="auto">
          <a:xfrm>
            <a:off x="1687131" y="2336186"/>
            <a:ext cx="4561267" cy="27638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09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517138"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NON-COOPERATION MOVEMENT, AND THE INDEPENDENCE OF BANGABANDHU</a:t>
            </a:r>
            <a:endParaRPr lang="en-US" sz="3200" dirty="0"/>
          </a:p>
        </p:txBody>
      </p:sp>
      <p:sp>
        <p:nvSpPr>
          <p:cNvPr id="3" name="Content Placeholder 2"/>
          <p:cNvSpPr>
            <a:spLocks noGrp="1"/>
          </p:cNvSpPr>
          <p:nvPr>
            <p:ph idx="1"/>
          </p:nvPr>
        </p:nvSpPr>
        <p:spPr>
          <a:xfrm>
            <a:off x="7010399" y="2160591"/>
            <a:ext cx="4184073" cy="2939442"/>
          </a:xfrm>
        </p:spPr>
        <p:txBody>
          <a:bodyPr/>
          <a:lstStyle/>
          <a:p>
            <a:pPr marL="0" indent="0" algn="just">
              <a:buNone/>
            </a:pPr>
            <a:r>
              <a:rPr lang="en-US" dirty="0" smtClean="0">
                <a:solidFill>
                  <a:schemeClr val="tx1"/>
                </a:solidFill>
                <a:latin typeface="Times New Roman" panose="02020603050405020304" pitchFamily="18" charset="0"/>
                <a:cs typeface="Times New Roman" panose="02020603050405020304" pitchFamily="18" charset="0"/>
              </a:rPr>
              <a:t>Students, teachers and lawyers left their workplaces to show their adherence to the movement. The movement all over the country including Dhaka got the momentum by those three days of </a:t>
            </a:r>
            <a:r>
              <a:rPr lang="en-US" dirty="0" err="1" smtClean="0">
                <a:solidFill>
                  <a:schemeClr val="tx1"/>
                </a:solidFill>
                <a:latin typeface="Times New Roman" panose="02020603050405020304" pitchFamily="18" charset="0"/>
                <a:cs typeface="Times New Roman" panose="02020603050405020304" pitchFamily="18" charset="0"/>
              </a:rPr>
              <a:t>hartal</a:t>
            </a:r>
            <a:r>
              <a:rPr lang="en-US" dirty="0" smtClean="0">
                <a:solidFill>
                  <a:schemeClr val="tx1"/>
                </a:solidFill>
                <a:latin typeface="Times New Roman" panose="02020603050405020304" pitchFamily="18" charset="0"/>
                <a:cs typeface="Times New Roman" panose="02020603050405020304" pitchFamily="18" charset="0"/>
              </a:rPr>
              <a:t>. Many people were gunned down and injured as the police fired at many places during those public-police clashes. </a:t>
            </a:r>
            <a:endParaRPr lang="en-US" dirty="0"/>
          </a:p>
        </p:txBody>
      </p:sp>
      <p:pic>
        <p:nvPicPr>
          <p:cNvPr id="1026" name="Picture 2" descr="Students on the streets during the non-coperation movement of 1970  Bangladesh, Stock Photo, Picture And Rights Managed Image. Pic.  MWO-MW011384 | agefoto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797" y="2160591"/>
            <a:ext cx="5454202" cy="2939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26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803564"/>
            <a:ext cx="10558700" cy="1126836"/>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NON-COOPERATION MOVEMENT, AND THE INDEPENDENCE OF BANGABANDHU</a:t>
            </a:r>
            <a:endParaRPr lang="en-US" sz="3200" dirty="0"/>
          </a:p>
        </p:txBody>
      </p:sp>
      <p:sp>
        <p:nvSpPr>
          <p:cNvPr id="3" name="Content Placeholder 2"/>
          <p:cNvSpPr>
            <a:spLocks noGrp="1"/>
          </p:cNvSpPr>
          <p:nvPr>
            <p:ph idx="1"/>
          </p:nvPr>
        </p:nvSpPr>
        <p:spPr>
          <a:xfrm>
            <a:off x="7245928" y="2290605"/>
            <a:ext cx="3990108" cy="3401857"/>
          </a:xfrm>
        </p:spPr>
        <p:txBody>
          <a:bodyPr>
            <a:normAutofit fontScale="92500" lnSpcReduction="10000"/>
          </a:bodyPr>
          <a:lstStyle/>
          <a:p>
            <a:pPr marL="0" indent="0" algn="just">
              <a:buNone/>
            </a:pP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got frightened at that circumstance and on 6 march in a </a:t>
            </a:r>
            <a:r>
              <a:rPr lang="en-US" dirty="0" err="1">
                <a:solidFill>
                  <a:schemeClr val="tx1"/>
                </a:solidFill>
                <a:latin typeface="Times New Roman" panose="02020603050405020304" pitchFamily="18" charset="0"/>
                <a:cs typeface="Times New Roman" panose="02020603050405020304" pitchFamily="18" charset="0"/>
              </a:rPr>
              <a:t>betar</a:t>
            </a:r>
            <a:r>
              <a:rPr lang="en-US" dirty="0">
                <a:solidFill>
                  <a:schemeClr val="tx1"/>
                </a:solidFill>
                <a:latin typeface="Times New Roman" panose="02020603050405020304" pitchFamily="18" charset="0"/>
                <a:cs typeface="Times New Roman" panose="02020603050405020304" pitchFamily="18" charset="0"/>
              </a:rPr>
              <a:t> (Radio) address, he was bound to announce the convention of National Assembly on 25 March. But his announcement could not reassure the fuming wrath of the people of Bangladesh. The unprecedented leader of Bangladesh </a:t>
            </a:r>
            <a:r>
              <a:rPr lang="en-US" dirty="0" err="1">
                <a:solidFill>
                  <a:schemeClr val="tx1"/>
                </a:solidFill>
                <a:latin typeface="Times New Roman" panose="02020603050405020304" pitchFamily="18" charset="0"/>
                <a:cs typeface="Times New Roman" panose="02020603050405020304" pitchFamily="18" charset="0"/>
              </a:rPr>
              <a:t>Bangabandhu</a:t>
            </a:r>
            <a:r>
              <a:rPr lang="en-US" dirty="0">
                <a:solidFill>
                  <a:schemeClr val="tx1"/>
                </a:solidFill>
                <a:latin typeface="Times New Roman" panose="02020603050405020304" pitchFamily="18" charset="0"/>
                <a:cs typeface="Times New Roman" panose="02020603050405020304" pitchFamily="18" charset="0"/>
              </a:rPr>
              <a:t> could not put his trust on that declaration too. Consequently, a grand rally was arranged on 7 March at the racecourse ground (at present, </a:t>
            </a:r>
            <a:r>
              <a:rPr lang="en-US" dirty="0" err="1">
                <a:solidFill>
                  <a:schemeClr val="tx1"/>
                </a:solidFill>
                <a:latin typeface="Times New Roman" panose="02020603050405020304" pitchFamily="18" charset="0"/>
                <a:cs typeface="Times New Roman" panose="02020603050405020304" pitchFamily="18" charset="0"/>
              </a:rPr>
              <a:t>Sohrawardi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Uddyan</a:t>
            </a:r>
            <a:r>
              <a:rPr lang="en-US" dirty="0">
                <a:solidFill>
                  <a:schemeClr val="tx1"/>
                </a:solidFill>
                <a:latin typeface="Times New Roman" panose="02020603050405020304" pitchFamily="18" charset="0"/>
                <a:cs typeface="Times New Roman" panose="02020603050405020304" pitchFamily="18" charset="0"/>
              </a:rPr>
              <a:t>) on behalf of the </a:t>
            </a:r>
            <a:r>
              <a:rPr lang="en-US" dirty="0" err="1">
                <a:solidFill>
                  <a:schemeClr val="tx1"/>
                </a:solidFill>
                <a:latin typeface="Times New Roman" panose="02020603050405020304" pitchFamily="18" charset="0"/>
                <a:cs typeface="Times New Roman" panose="02020603050405020304" pitchFamily="18" charset="0"/>
              </a:rPr>
              <a:t>Awami</a:t>
            </a:r>
            <a:r>
              <a:rPr lang="en-US" dirty="0">
                <a:solidFill>
                  <a:schemeClr val="tx1"/>
                </a:solidFill>
                <a:latin typeface="Times New Roman" panose="02020603050405020304" pitchFamily="18" charset="0"/>
                <a:cs typeface="Times New Roman" panose="02020603050405020304" pitchFamily="18" charset="0"/>
              </a:rPr>
              <a:t> League to organize stronger movements protesting the military rule. </a:t>
            </a:r>
          </a:p>
          <a:p>
            <a:endParaRPr lang="en-US" dirty="0"/>
          </a:p>
        </p:txBody>
      </p:sp>
      <p:pic>
        <p:nvPicPr>
          <p:cNvPr id="17410" name="Picture 2" descr="Non-cooperation movement (1971)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524" y="2290606"/>
            <a:ext cx="5499280" cy="3401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9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218192" cy="132080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7TH MARCH SPEECH OF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BANGABANDHU</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941713" y="2266681"/>
            <a:ext cx="3953813" cy="2936383"/>
          </a:xfrm>
        </p:spPr>
        <p:txBody>
          <a:bodyPr>
            <a:normAutofit/>
          </a:bodyPr>
          <a:lstStyle/>
          <a:p>
            <a:pPr marL="0" indent="0" algn="just">
              <a:buNone/>
            </a:pPr>
            <a:r>
              <a:rPr lang="en-US" dirty="0" smtClean="0">
                <a:solidFill>
                  <a:schemeClr val="tx1"/>
                </a:solidFill>
                <a:latin typeface="Times New Roman" panose="02020603050405020304" pitchFamily="18" charset="0"/>
                <a:cs typeface="Times New Roman" panose="02020603050405020304" pitchFamily="18" charset="0"/>
              </a:rPr>
              <a:t>March </a:t>
            </a:r>
            <a:r>
              <a:rPr lang="en-US" dirty="0">
                <a:solidFill>
                  <a:schemeClr val="tx1"/>
                </a:solidFill>
                <a:latin typeface="Times New Roman" panose="02020603050405020304" pitchFamily="18" charset="0"/>
                <a:cs typeface="Times New Roman" panose="02020603050405020304" pitchFamily="18" charset="0"/>
              </a:rPr>
              <a:t>07, </a:t>
            </a:r>
            <a:r>
              <a:rPr lang="en-US" dirty="0" smtClean="0">
                <a:solidFill>
                  <a:schemeClr val="tx1"/>
                </a:solidFill>
                <a:latin typeface="Times New Roman" panose="02020603050405020304" pitchFamily="18" charset="0"/>
                <a:cs typeface="Times New Roman" panose="02020603050405020304" pitchFamily="18" charset="0"/>
              </a:rPr>
              <a:t>1971, the </a:t>
            </a:r>
            <a:r>
              <a:rPr lang="en-US" dirty="0">
                <a:solidFill>
                  <a:schemeClr val="tx1"/>
                </a:solidFill>
                <a:latin typeface="Times New Roman" panose="02020603050405020304" pitchFamily="18" charset="0"/>
                <a:cs typeface="Times New Roman" panose="02020603050405020304" pitchFamily="18" charset="0"/>
              </a:rPr>
              <a:t>speech given by </a:t>
            </a:r>
            <a:r>
              <a:rPr lang="en-US" dirty="0" err="1">
                <a:solidFill>
                  <a:schemeClr val="tx1"/>
                </a:solidFill>
                <a:latin typeface="Times New Roman" panose="02020603050405020304" pitchFamily="18" charset="0"/>
                <a:cs typeface="Times New Roman" panose="02020603050405020304" pitchFamily="18" charset="0"/>
              </a:rPr>
              <a:t>Bangabandhu</a:t>
            </a:r>
            <a:r>
              <a:rPr lang="en-US" dirty="0">
                <a:solidFill>
                  <a:schemeClr val="tx1"/>
                </a:solidFill>
                <a:latin typeface="Times New Roman" panose="02020603050405020304" pitchFamily="18" charset="0"/>
                <a:cs typeface="Times New Roman" panose="02020603050405020304" pitchFamily="18" charset="0"/>
              </a:rPr>
              <a:t> Sheikh </a:t>
            </a:r>
            <a:r>
              <a:rPr lang="en-US" dirty="0" err="1">
                <a:solidFill>
                  <a:schemeClr val="tx1"/>
                </a:solidFill>
                <a:latin typeface="Times New Roman" panose="02020603050405020304" pitchFamily="18" charset="0"/>
                <a:cs typeface="Times New Roman" panose="02020603050405020304" pitchFamily="18" charset="0"/>
              </a:rPr>
              <a:t>Mujibur</a:t>
            </a:r>
            <a:r>
              <a:rPr lang="en-US" dirty="0">
                <a:solidFill>
                  <a:schemeClr val="tx1"/>
                </a:solidFill>
                <a:latin typeface="Times New Roman" panose="02020603050405020304" pitchFamily="18" charset="0"/>
                <a:cs typeface="Times New Roman" panose="02020603050405020304" pitchFamily="18" charset="0"/>
              </a:rPr>
              <a:t> Rahman at the Race Course </a:t>
            </a:r>
            <a:r>
              <a:rPr lang="en-US" dirty="0" err="1">
                <a:solidFill>
                  <a:schemeClr val="tx1"/>
                </a:solidFill>
                <a:latin typeface="Times New Roman" panose="02020603050405020304" pitchFamily="18" charset="0"/>
                <a:cs typeface="Times New Roman" panose="02020603050405020304" pitchFamily="18" charset="0"/>
              </a:rPr>
              <a:t>Maidan</a:t>
            </a:r>
            <a:r>
              <a:rPr lang="en-US" dirty="0">
                <a:solidFill>
                  <a:schemeClr val="tx1"/>
                </a:solidFill>
                <a:latin typeface="Times New Roman" panose="02020603050405020304" pitchFamily="18" charset="0"/>
                <a:cs typeface="Times New Roman" panose="02020603050405020304" pitchFamily="18" charset="0"/>
              </a:rPr>
              <a:t> (now </a:t>
            </a:r>
            <a:r>
              <a:rPr lang="en-US" dirty="0" err="1">
                <a:solidFill>
                  <a:schemeClr val="tx1"/>
                </a:solidFill>
                <a:latin typeface="Times New Roman" panose="02020603050405020304" pitchFamily="18" charset="0"/>
                <a:cs typeface="Times New Roman" panose="02020603050405020304" pitchFamily="18" charset="0"/>
              </a:rPr>
              <a:t>Suhrawardy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Udyan</a:t>
            </a:r>
            <a:r>
              <a:rPr lang="en-US" dirty="0">
                <a:solidFill>
                  <a:schemeClr val="tx1"/>
                </a:solidFill>
                <a:latin typeface="Times New Roman" panose="02020603050405020304" pitchFamily="18" charset="0"/>
                <a:cs typeface="Times New Roman" panose="02020603050405020304" pitchFamily="18" charset="0"/>
              </a:rPr>
              <a:t>) on that day to an audience of a million people shaped our destiny. , </a:t>
            </a:r>
            <a:r>
              <a:rPr lang="en-US" dirty="0" err="1">
                <a:solidFill>
                  <a:schemeClr val="tx1"/>
                </a:solidFill>
                <a:latin typeface="Times New Roman" panose="02020603050405020304" pitchFamily="18" charset="0"/>
                <a:cs typeface="Times New Roman" panose="02020603050405020304" pitchFamily="18" charset="0"/>
              </a:rPr>
              <a:t>Bangabandhu</a:t>
            </a:r>
            <a:r>
              <a:rPr lang="en-US" dirty="0">
                <a:solidFill>
                  <a:schemeClr val="tx1"/>
                </a:solidFill>
                <a:latin typeface="Times New Roman" panose="02020603050405020304" pitchFamily="18" charset="0"/>
                <a:cs typeface="Times New Roman" panose="02020603050405020304" pitchFamily="18" charset="0"/>
              </a:rPr>
              <a:t> gave his signal to the people he loved to a fault – "</a:t>
            </a:r>
            <a:r>
              <a:rPr lang="en-US" dirty="0" err="1">
                <a:solidFill>
                  <a:schemeClr val="tx1"/>
                </a:solidFill>
                <a:latin typeface="Times New Roman" panose="02020603050405020304" pitchFamily="18" charset="0"/>
                <a:cs typeface="Times New Roman" panose="02020603050405020304" pitchFamily="18" charset="0"/>
              </a:rPr>
              <a:t>Ebarer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sangram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amader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muktir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sangram</a:t>
            </a:r>
            <a:r>
              <a:rPr lang="en-US" dirty="0">
                <a:solidFill>
                  <a:schemeClr val="tx1"/>
                </a:solidFill>
                <a:latin typeface="Times New Roman" panose="02020603050405020304" pitchFamily="18" charset="0"/>
                <a:cs typeface="Times New Roman" panose="02020603050405020304" pitchFamily="18" charset="0"/>
              </a:rPr>
              <a:t>!" It was our battle for emancipation this time</a:t>
            </a:r>
          </a:p>
          <a:p>
            <a:pPr marL="0" indent="0">
              <a:buNone/>
            </a:pPr>
            <a:endParaRPr lang="en-US" dirty="0"/>
          </a:p>
        </p:txBody>
      </p:sp>
      <p:pic>
        <p:nvPicPr>
          <p:cNvPr id="2050" name="Picture 2" descr="Photo Archive | 100 Years of Muj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14" y="2266681"/>
            <a:ext cx="5247157" cy="2936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7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527284"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7TH MARCH SPEECH OF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BANGABANDHU</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6722772" y="2160591"/>
            <a:ext cx="4481847" cy="2936383"/>
          </a:xfrm>
        </p:spPr>
        <p:txBody>
          <a:bodyPr>
            <a:normAutofit/>
          </a:bodyPr>
          <a:lstStyle/>
          <a:p>
            <a:pPr marL="0" indent="0" algn="just" fontAlgn="base">
              <a:buNone/>
            </a:pPr>
            <a:r>
              <a:rPr lang="bn-IN" dirty="0" smtClean="0">
                <a:solidFill>
                  <a:schemeClr val="tx1"/>
                </a:solidFill>
                <a:latin typeface="Times New Roman" pitchFamily="18" charset="0"/>
              </a:rPr>
              <a:t>In </a:t>
            </a:r>
            <a:r>
              <a:rPr lang="bn-IN" dirty="0" smtClean="0">
                <a:solidFill>
                  <a:schemeClr val="tx1"/>
                </a:solidFill>
                <a:latin typeface="Times New Roman" pitchFamily="18" charset="0"/>
              </a:rPr>
              <a:t>his speech, he said that if 4 conditions are fulfilled, he will join the session. They are:</a:t>
            </a:r>
            <a:endParaRPr lang="en-US" dirty="0" smtClean="0">
              <a:solidFill>
                <a:schemeClr val="tx1"/>
              </a:solidFill>
              <a:latin typeface="Times New Roman" pitchFamily="18" charset="0"/>
              <a:cs typeface="Times New Roman" pitchFamily="18" charset="0"/>
            </a:endParaRPr>
          </a:p>
          <a:p>
            <a:pPr marL="0" lvl="0" indent="0" algn="just" fontAlgn="base">
              <a:buNone/>
            </a:pPr>
            <a:r>
              <a:rPr lang="en-US" dirty="0" smtClean="0">
                <a:solidFill>
                  <a:schemeClr val="tx1"/>
                </a:solidFill>
                <a:latin typeface="Times New Roman" pitchFamily="18" charset="0"/>
                <a:cs typeface="Times New Roman" pitchFamily="18" charset="0"/>
              </a:rPr>
              <a:t>1. </a:t>
            </a:r>
            <a:r>
              <a:rPr lang="bn-IN" dirty="0" smtClean="0">
                <a:solidFill>
                  <a:schemeClr val="tx1"/>
                </a:solidFill>
                <a:latin typeface="Times New Roman" pitchFamily="18" charset="0"/>
              </a:rPr>
              <a:t>Martial law must be withdrawn immediately.</a:t>
            </a:r>
            <a:r>
              <a:rPr lang="en-US" dirty="0" smtClean="0">
                <a:solidFill>
                  <a:schemeClr val="tx1"/>
                </a:solidFill>
                <a:latin typeface="Times New Roman" pitchFamily="18" charset="0"/>
                <a:cs typeface="Times New Roman" pitchFamily="18" charset="0"/>
              </a:rPr>
              <a:t> 2. </a:t>
            </a:r>
            <a:r>
              <a:rPr lang="bn-IN" dirty="0" smtClean="0">
                <a:solidFill>
                  <a:schemeClr val="tx1"/>
                </a:solidFill>
                <a:latin typeface="Times New Roman" pitchFamily="18" charset="0"/>
              </a:rPr>
              <a:t>Military men should go back to barracks</a:t>
            </a:r>
            <a:r>
              <a:rPr lang="en-US" dirty="0" smtClean="0">
                <a:solidFill>
                  <a:schemeClr val="tx1"/>
                </a:solidFill>
                <a:latin typeface="Times New Roman" pitchFamily="18" charset="0"/>
                <a:cs typeface="Times New Roman" pitchFamily="18" charset="0"/>
              </a:rPr>
              <a:t> 3. </a:t>
            </a:r>
            <a:r>
              <a:rPr lang="bn-IN" dirty="0" smtClean="0">
                <a:solidFill>
                  <a:schemeClr val="tx1"/>
                </a:solidFill>
                <a:latin typeface="Times New Roman" pitchFamily="18" charset="0"/>
              </a:rPr>
              <a:t>Genocide must be investigated</a:t>
            </a:r>
            <a:r>
              <a:rPr lang="en-US" dirty="0" smtClean="0">
                <a:solidFill>
                  <a:schemeClr val="tx1"/>
                </a:solidFill>
                <a:latin typeface="Times New Roman" pitchFamily="18" charset="0"/>
                <a:cs typeface="Times New Roman" pitchFamily="18" charset="0"/>
              </a:rPr>
              <a:t> 4. </a:t>
            </a:r>
            <a:r>
              <a:rPr lang="bn-IN" dirty="0" smtClean="0">
                <a:solidFill>
                  <a:schemeClr val="tx1"/>
                </a:solidFill>
                <a:latin typeface="Times New Roman" pitchFamily="18" charset="0"/>
              </a:rPr>
              <a:t>Power must be transferred to the people's representatives.</a:t>
            </a:r>
            <a:endParaRPr lang="en-US" dirty="0" smtClean="0">
              <a:solidFill>
                <a:schemeClr val="tx1"/>
              </a:solidFill>
              <a:latin typeface="Times New Roman" pitchFamily="18" charset="0"/>
              <a:cs typeface="Times New Roman" pitchFamily="18" charset="0"/>
            </a:endParaRPr>
          </a:p>
        </p:txBody>
      </p:sp>
      <p:pic>
        <p:nvPicPr>
          <p:cNvPr id="6" name="Picture 4" descr="Independence Day: Role of Bangabandhu as the Chief Pi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05" y="2160591"/>
            <a:ext cx="5074277" cy="2936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57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411375"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7TH MARCH SPEECH OF </a:t>
            </a:r>
            <a:br>
              <a:rPr lang="en-US" sz="3200" b="1" dirty="0">
                <a:solidFill>
                  <a:srgbClr val="C00000"/>
                </a:solidFill>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BANGABANDHU</a:t>
            </a:r>
            <a:endParaRPr lang="en-US" sz="3200" dirty="0"/>
          </a:p>
        </p:txBody>
      </p:sp>
      <p:sp>
        <p:nvSpPr>
          <p:cNvPr id="3" name="Content Placeholder 2"/>
          <p:cNvSpPr>
            <a:spLocks noGrp="1"/>
          </p:cNvSpPr>
          <p:nvPr>
            <p:ph idx="1"/>
          </p:nvPr>
        </p:nvSpPr>
        <p:spPr>
          <a:xfrm>
            <a:off x="6915955" y="2160590"/>
            <a:ext cx="4172754" cy="3145505"/>
          </a:xfrm>
        </p:spPr>
        <p:txBody>
          <a:bodyPr>
            <a:normAutofit/>
          </a:bodyPr>
          <a:lstStyle/>
          <a:p>
            <a:pPr marL="0" indent="0" algn="just">
              <a:buNone/>
            </a:pPr>
            <a:r>
              <a:rPr lang="bn-IN" dirty="0">
                <a:solidFill>
                  <a:schemeClr val="tx1"/>
                </a:solidFill>
                <a:latin typeface="Times New Roman" pitchFamily="18" charset="0"/>
              </a:rPr>
              <a:t>He forbade the people of Bengal to pay rent-tax.</a:t>
            </a:r>
            <a:r>
              <a:rPr lang="en-US" dirty="0">
                <a:solidFill>
                  <a:schemeClr val="tx1"/>
                </a:solidFill>
                <a:latin typeface="Times New Roman" pitchFamily="18" charset="0"/>
              </a:rPr>
              <a:t> </a:t>
            </a:r>
            <a:r>
              <a:rPr lang="bn-IN" dirty="0">
                <a:solidFill>
                  <a:schemeClr val="tx1"/>
                </a:solidFill>
                <a:latin typeface="Times New Roman" pitchFamily="18" charset="0"/>
              </a:rPr>
              <a:t>All the courts of East Pakistan, including the secretariat, other government and semi-government offices, the Supreme Court and the High Court, were asked to remain closed. However, he allowed to keep the bank open only for 2 hours daily. Allowed all types of bus-trucks, rickshaws, taxis for the transportation of common people except military forces. </a:t>
            </a:r>
            <a:endParaRPr lang="en-US" dirty="0">
              <a:solidFill>
                <a:schemeClr val="tx1"/>
              </a:solidFill>
              <a:latin typeface="Times New Roman" pitchFamily="18" charset="0"/>
              <a:cs typeface="Times New Roman" pitchFamily="18" charset="0"/>
            </a:endParaRPr>
          </a:p>
          <a:p>
            <a:pPr marL="0" indent="0">
              <a:buNone/>
            </a:pPr>
            <a:endParaRPr lang="en-US" dirty="0"/>
          </a:p>
        </p:txBody>
      </p:sp>
      <p:pic>
        <p:nvPicPr>
          <p:cNvPr id="5" name="Picture 2" descr="The phenomenal story of how Bangabandhu's 7 March speech wa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70" y="2160589"/>
            <a:ext cx="5022760" cy="3145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27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231070" cy="132080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7TH MARCH SPEECH OF </a:t>
            </a: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BANGABANDHU</a:t>
            </a:r>
            <a:endParaRPr lang="en-US" sz="3200" dirty="0"/>
          </a:p>
        </p:txBody>
      </p:sp>
      <p:sp>
        <p:nvSpPr>
          <p:cNvPr id="3" name="Content Placeholder 2"/>
          <p:cNvSpPr>
            <a:spLocks noGrp="1"/>
          </p:cNvSpPr>
          <p:nvPr>
            <p:ph idx="1"/>
          </p:nvPr>
        </p:nvSpPr>
        <p:spPr>
          <a:xfrm>
            <a:off x="6697013" y="2160591"/>
            <a:ext cx="4211391" cy="3042474"/>
          </a:xfrm>
        </p:spPr>
        <p:txBody>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Thus, history was created on March 7, 1971. The liberation war of Bangladesh was to begin eighteen days later, when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treacherously stopped talking to </a:t>
            </a:r>
            <a:r>
              <a:rPr lang="en-US" dirty="0" err="1">
                <a:solidFill>
                  <a:schemeClr val="tx1"/>
                </a:solidFill>
                <a:latin typeface="Times New Roman" panose="02020603050405020304" pitchFamily="18" charset="0"/>
                <a:cs typeface="Times New Roman" panose="02020603050405020304" pitchFamily="18" charset="0"/>
              </a:rPr>
              <a:t>Bangabandhu</a:t>
            </a:r>
            <a:r>
              <a:rPr lang="en-US" dirty="0">
                <a:solidFill>
                  <a:schemeClr val="tx1"/>
                </a:solidFill>
                <a:latin typeface="Times New Roman" panose="02020603050405020304" pitchFamily="18" charset="0"/>
                <a:cs typeface="Times New Roman" panose="02020603050405020304" pitchFamily="18" charset="0"/>
              </a:rPr>
              <a:t> and the army carried out Operation Searchlight, massacring students, teachers and innocent civilians! 'Pakistan lay buried under corpses', said </a:t>
            </a:r>
            <a:r>
              <a:rPr lang="en-US" dirty="0" err="1">
                <a:solidFill>
                  <a:schemeClr val="tx1"/>
                </a:solidFill>
                <a:latin typeface="Times New Roman" panose="02020603050405020304" pitchFamily="18" charset="0"/>
                <a:cs typeface="Times New Roman" panose="02020603050405020304" pitchFamily="18" charset="0"/>
              </a:rPr>
              <a:t>Tajuddin</a:t>
            </a:r>
            <a:r>
              <a:rPr lang="en-US" dirty="0">
                <a:solidFill>
                  <a:schemeClr val="tx1"/>
                </a:solidFill>
                <a:latin typeface="Times New Roman" panose="02020603050405020304" pitchFamily="18" charset="0"/>
                <a:cs typeface="Times New Roman" panose="02020603050405020304" pitchFamily="18" charset="0"/>
              </a:rPr>
              <a:t> Ahmad, the wartime Prime Minister, a few days later at </a:t>
            </a:r>
            <a:r>
              <a:rPr lang="en-US" dirty="0" err="1">
                <a:solidFill>
                  <a:schemeClr val="tx1"/>
                </a:solidFill>
                <a:latin typeface="Times New Roman" panose="02020603050405020304" pitchFamily="18" charset="0"/>
                <a:cs typeface="Times New Roman" panose="02020603050405020304" pitchFamily="18" charset="0"/>
              </a:rPr>
              <a:t>Mujibnagar</a:t>
            </a:r>
            <a:r>
              <a:rPr lang="en-US" dirty="0">
                <a:solidFill>
                  <a:schemeClr val="tx1"/>
                </a:solidFill>
                <a:latin typeface="Times New Roman" panose="02020603050405020304" pitchFamily="18" charset="0"/>
                <a:cs typeface="Times New Roman" panose="02020603050405020304" pitchFamily="18" charset="0"/>
              </a:rPr>
              <a:t>. </a:t>
            </a:r>
            <a:r>
              <a:rPr lang="en-US" dirty="0"/>
              <a:t>  </a:t>
            </a:r>
          </a:p>
          <a:p>
            <a:endParaRPr lang="en-US" dirty="0"/>
          </a:p>
        </p:txBody>
      </p:sp>
      <p:pic>
        <p:nvPicPr>
          <p:cNvPr id="6" name="Picture 2" descr="Bangabandhu Photo Gallery - Permanent Mission of the People's Republic of  Bangladesh to the United N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918" y="2034862"/>
            <a:ext cx="4945487" cy="3026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2792" y="2236024"/>
            <a:ext cx="3492500" cy="2324100"/>
          </a:xfrm>
        </p:spPr>
      </p:pic>
      <p:sp>
        <p:nvSpPr>
          <p:cNvPr id="2" name="Slide Number Placeholder 1">
            <a:extLst>
              <a:ext uri="{FF2B5EF4-FFF2-40B4-BE49-F238E27FC236}">
                <a16:creationId xmlns:a16="http://schemas.microsoft.com/office/drawing/2014/main" xmlns="" id="{CD5CD612-4AE6-C94C-8199-4895DF539101}"/>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122651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425" y="983673"/>
            <a:ext cx="10058400" cy="933796"/>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1970 </a:t>
            </a:r>
            <a:r>
              <a:rPr lang="en-US" sz="3200" b="1" dirty="0">
                <a:solidFill>
                  <a:srgbClr val="C00000"/>
                </a:solidFill>
                <a:latin typeface="Times New Roman" panose="02020603050405020304" pitchFamily="18" charset="0"/>
                <a:cs typeface="Times New Roman" panose="02020603050405020304" pitchFamily="18" charset="0"/>
              </a:rPr>
              <a:t>GENERAL </a:t>
            </a:r>
            <a:r>
              <a:rPr lang="en-US" sz="3200" b="1" dirty="0" smtClean="0">
                <a:solidFill>
                  <a:srgbClr val="C00000"/>
                </a:solidFill>
                <a:latin typeface="Times New Roman" panose="02020603050405020304" pitchFamily="18" charset="0"/>
                <a:cs typeface="Times New Roman" panose="02020603050405020304" pitchFamily="18" charset="0"/>
              </a:rPr>
              <a:t>ELECTION</a:t>
            </a:r>
            <a:endParaRPr lang="en-US" sz="3200" dirty="0"/>
          </a:p>
        </p:txBody>
      </p:sp>
      <p:sp>
        <p:nvSpPr>
          <p:cNvPr id="3" name="Content Placeholder 2"/>
          <p:cNvSpPr>
            <a:spLocks noGrp="1"/>
          </p:cNvSpPr>
          <p:nvPr>
            <p:ph idx="1"/>
          </p:nvPr>
        </p:nvSpPr>
        <p:spPr>
          <a:xfrm>
            <a:off x="6456217" y="1917470"/>
            <a:ext cx="4754880" cy="3141392"/>
          </a:xfrm>
        </p:spPr>
        <p:txBody>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As part of the process of </a:t>
            </a:r>
            <a:r>
              <a:rPr lang="en-US" dirty="0" smtClean="0">
                <a:solidFill>
                  <a:schemeClr val="tx1"/>
                </a:solidFill>
                <a:latin typeface="Times New Roman" panose="02020603050405020304" pitchFamily="18" charset="0"/>
                <a:cs typeface="Times New Roman" panose="02020603050405020304" pitchFamily="18" charset="0"/>
              </a:rPr>
              <a:t>hand over </a:t>
            </a:r>
            <a:r>
              <a:rPr lang="en-US" dirty="0">
                <a:solidFill>
                  <a:schemeClr val="tx1"/>
                </a:solidFill>
                <a:latin typeface="Times New Roman" panose="02020603050405020304" pitchFamily="18" charset="0"/>
                <a:cs typeface="Times New Roman" panose="02020603050405020304" pitchFamily="18" charset="0"/>
              </a:rPr>
              <a:t>of power,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made two important political decisions. First, he is one of the West Pakistan Abolished the unitary system and created four new provinces there. Second, he announced that he would vote on the principle of one vote. The first decision satisfied the people who believed in the regionalism of Pakistan. East through the second decision the demand of Pakistan's majority was accepted. President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announced several other issues as fixed.</a:t>
            </a:r>
          </a:p>
        </p:txBody>
      </p:sp>
      <p:pic>
        <p:nvPicPr>
          <p:cNvPr id="2050" name="Picture 2" descr="Profile: General Yahya Khan( 1917-80) and Breakup of Pakistan - HubP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55" y="2010861"/>
            <a:ext cx="4857482"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3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431" y="1191491"/>
            <a:ext cx="10058400" cy="843806"/>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1970 GENERAL </a:t>
            </a:r>
            <a:r>
              <a:rPr lang="en-US" sz="3200" b="1" dirty="0" smtClean="0">
                <a:solidFill>
                  <a:srgbClr val="C00000"/>
                </a:solidFill>
                <a:latin typeface="Times New Roman" panose="02020603050405020304" pitchFamily="18" charset="0"/>
                <a:cs typeface="Times New Roman" panose="02020603050405020304" pitchFamily="18" charset="0"/>
              </a:rPr>
              <a:t>ELECTION</a:t>
            </a:r>
            <a:endParaRPr lang="en-US" sz="3200" dirty="0"/>
          </a:p>
        </p:txBody>
      </p:sp>
      <p:sp>
        <p:nvSpPr>
          <p:cNvPr id="3" name="Content Placeholder 2"/>
          <p:cNvSpPr>
            <a:spLocks noGrp="1"/>
          </p:cNvSpPr>
          <p:nvPr>
            <p:ph idx="1"/>
          </p:nvPr>
        </p:nvSpPr>
        <p:spPr>
          <a:xfrm>
            <a:off x="6068291" y="2160590"/>
            <a:ext cx="4987636" cy="3021009"/>
          </a:xfrm>
        </p:spPr>
        <p:txBody>
          <a:bodyPr>
            <a:normAutofit lnSpcReduction="10000"/>
          </a:bodyPr>
          <a:lstStyle/>
          <a:p>
            <a:pPr marL="0" indent="0" algn="just">
              <a:lnSpc>
                <a:spcPct val="100000"/>
              </a:lnSpc>
              <a:spcBef>
                <a:spcPts val="0"/>
              </a:spcBef>
              <a:spcAft>
                <a:spcPts val="0"/>
              </a:spcAft>
              <a:buNone/>
            </a:pPr>
            <a:r>
              <a:rPr lang="en-US" b="1" dirty="0">
                <a:solidFill>
                  <a:srgbClr val="C00000"/>
                </a:solidFill>
                <a:latin typeface="Times New Roman" panose="02020603050405020304" pitchFamily="18" charset="0"/>
                <a:cs typeface="Times New Roman" panose="02020603050405020304" pitchFamily="18" charset="0"/>
              </a:rPr>
              <a:t>These are:</a:t>
            </a:r>
          </a:p>
          <a:p>
            <a:pPr algn="just">
              <a:lnSpc>
                <a:spcPct val="100000"/>
              </a:lnSpc>
              <a:spcBef>
                <a:spcPts val="0"/>
              </a:spcBef>
              <a:spcAft>
                <a:spcPts val="0"/>
              </a:spcAft>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Federal </a:t>
            </a:r>
            <a:r>
              <a:rPr lang="en-US" dirty="0">
                <a:solidFill>
                  <a:schemeClr val="tx1"/>
                </a:solidFill>
                <a:latin typeface="Times New Roman" panose="02020603050405020304" pitchFamily="18" charset="0"/>
                <a:cs typeface="Times New Roman" panose="02020603050405020304" pitchFamily="18" charset="0"/>
              </a:rPr>
              <a:t>parliamentary type of </a:t>
            </a:r>
            <a:r>
              <a:rPr lang="en-US" dirty="0" smtClean="0">
                <a:solidFill>
                  <a:schemeClr val="tx1"/>
                </a:solidFill>
                <a:latin typeface="Times New Roman" panose="02020603050405020304" pitchFamily="18" charset="0"/>
                <a:cs typeface="Times New Roman" panose="02020603050405020304" pitchFamily="18" charset="0"/>
              </a:rPr>
              <a:t>government.</a:t>
            </a:r>
          </a:p>
          <a:p>
            <a:pPr algn="just">
              <a:lnSpc>
                <a:spcPct val="100000"/>
              </a:lnSpc>
              <a:spcBef>
                <a:spcPts val="0"/>
              </a:spcBef>
              <a:spcAft>
                <a:spcPts val="0"/>
              </a:spcAft>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Direct </a:t>
            </a:r>
            <a:r>
              <a:rPr lang="en-US" dirty="0">
                <a:solidFill>
                  <a:schemeClr val="tx1"/>
                </a:solidFill>
                <a:latin typeface="Times New Roman" panose="02020603050405020304" pitchFamily="18" charset="0"/>
                <a:cs typeface="Times New Roman" panose="02020603050405020304" pitchFamily="18" charset="0"/>
              </a:rPr>
              <a:t>election based on adult </a:t>
            </a:r>
            <a:r>
              <a:rPr lang="en-US" dirty="0" smtClean="0">
                <a:solidFill>
                  <a:schemeClr val="tx1"/>
                </a:solidFill>
                <a:latin typeface="Times New Roman" panose="02020603050405020304" pitchFamily="18" charset="0"/>
                <a:cs typeface="Times New Roman" panose="02020603050405020304" pitchFamily="18" charset="0"/>
              </a:rPr>
              <a:t>suffrage.</a:t>
            </a:r>
          </a:p>
          <a:p>
            <a:pPr algn="just">
              <a:lnSpc>
                <a:spcPct val="100000"/>
              </a:lnSpc>
              <a:spcBef>
                <a:spcPts val="0"/>
              </a:spcBef>
              <a:spcAft>
                <a:spcPts val="0"/>
              </a:spcAft>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Provision </a:t>
            </a:r>
            <a:r>
              <a:rPr lang="en-US" dirty="0">
                <a:solidFill>
                  <a:schemeClr val="tx1"/>
                </a:solidFill>
                <a:latin typeface="Times New Roman" panose="02020603050405020304" pitchFamily="18" charset="0"/>
                <a:cs typeface="Times New Roman" panose="02020603050405020304" pitchFamily="18" charset="0"/>
              </a:rPr>
              <a:t>of fundamental rights to citizens and ensuring protection of these rights through courts of </a:t>
            </a:r>
            <a:r>
              <a:rPr lang="en-US" dirty="0" smtClean="0">
                <a:solidFill>
                  <a:schemeClr val="tx1"/>
                </a:solidFill>
                <a:latin typeface="Times New Roman" panose="02020603050405020304" pitchFamily="18" charset="0"/>
                <a:cs typeface="Times New Roman" panose="02020603050405020304" pitchFamily="18" charset="0"/>
              </a:rPr>
              <a:t>law.</a:t>
            </a:r>
          </a:p>
          <a:p>
            <a:pPr algn="just">
              <a:lnSpc>
                <a:spcPct val="100000"/>
              </a:lnSpc>
              <a:spcBef>
                <a:spcPts val="0"/>
              </a:spcBef>
              <a:spcAft>
                <a:spcPts val="0"/>
              </a:spcAft>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Independence </a:t>
            </a:r>
            <a:r>
              <a:rPr lang="en-US" dirty="0">
                <a:solidFill>
                  <a:schemeClr val="tx1"/>
                </a:solidFill>
                <a:latin typeface="Times New Roman" panose="02020603050405020304" pitchFamily="18" charset="0"/>
                <a:cs typeface="Times New Roman" panose="02020603050405020304" pitchFamily="18" charset="0"/>
              </a:rPr>
              <a:t>of the Judiciary and giving it the role of protector of </a:t>
            </a:r>
            <a:r>
              <a:rPr lang="en-US" dirty="0" smtClean="0">
                <a:solidFill>
                  <a:schemeClr val="tx1"/>
                </a:solidFill>
                <a:latin typeface="Times New Roman" panose="02020603050405020304" pitchFamily="18" charset="0"/>
                <a:cs typeface="Times New Roman" panose="02020603050405020304" pitchFamily="18" charset="0"/>
              </a:rPr>
              <a:t>governance.</a:t>
            </a:r>
          </a:p>
          <a:p>
            <a:pPr algn="just">
              <a:lnSpc>
                <a:spcPct val="100000"/>
              </a:lnSpc>
              <a:spcBef>
                <a:spcPts val="0"/>
              </a:spcBef>
              <a:spcAft>
                <a:spcPts val="0"/>
              </a:spcAft>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One </a:t>
            </a:r>
            <a:r>
              <a:rPr lang="en-US" dirty="0">
                <a:solidFill>
                  <a:schemeClr val="tx1"/>
                </a:solidFill>
                <a:latin typeface="Times New Roman" panose="02020603050405020304" pitchFamily="18" charset="0"/>
                <a:cs typeface="Times New Roman" panose="02020603050405020304" pitchFamily="18" charset="0"/>
              </a:rPr>
              <a:t>to uphold the ideals on which Pakistan was founded formulation of a governance system based on Islamic ideology.</a:t>
            </a:r>
          </a:p>
        </p:txBody>
      </p:sp>
      <p:pic>
        <p:nvPicPr>
          <p:cNvPr id="4098" name="Picture 2" descr="The Legal Framework Order: Rules for Pakistan's General Election, 1970 / 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371" y="2272144"/>
            <a:ext cx="4527119" cy="2909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921425"/>
            <a:ext cx="10058400" cy="940788"/>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1970 GENERAL </a:t>
            </a:r>
            <a:r>
              <a:rPr lang="en-US" sz="3200" b="1" dirty="0" smtClean="0">
                <a:solidFill>
                  <a:srgbClr val="C00000"/>
                </a:solidFill>
                <a:latin typeface="Times New Roman" panose="02020603050405020304" pitchFamily="18" charset="0"/>
                <a:cs typeface="Times New Roman" panose="02020603050405020304" pitchFamily="18" charset="0"/>
              </a:rPr>
              <a:t>ELECTION</a:t>
            </a:r>
            <a:endParaRPr lang="en-US" sz="3200" dirty="0"/>
          </a:p>
        </p:txBody>
      </p:sp>
      <p:sp>
        <p:nvSpPr>
          <p:cNvPr id="3" name="Content Placeholder 2"/>
          <p:cNvSpPr>
            <a:spLocks noGrp="1"/>
          </p:cNvSpPr>
          <p:nvPr>
            <p:ph idx="1"/>
          </p:nvPr>
        </p:nvSpPr>
        <p:spPr>
          <a:xfrm>
            <a:off x="6272012" y="2160590"/>
            <a:ext cx="4883668" cy="3222779"/>
          </a:xfrm>
        </p:spPr>
        <p:txBody>
          <a:bodyPr>
            <a:normAutofit lnSpcReduction="10000"/>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On November 28, 1969, </a:t>
            </a:r>
            <a:r>
              <a:rPr lang="en-US" dirty="0" err="1">
                <a:solidFill>
                  <a:schemeClr val="tx1"/>
                </a:solidFill>
                <a:latin typeface="Times New Roman" panose="02020603050405020304" pitchFamily="18" charset="0"/>
                <a:cs typeface="Times New Roman" panose="02020603050405020304" pitchFamily="18" charset="0"/>
              </a:rPr>
              <a:t>Yahya</a:t>
            </a:r>
            <a:r>
              <a:rPr lang="en-US" dirty="0">
                <a:solidFill>
                  <a:schemeClr val="tx1"/>
                </a:solidFill>
                <a:latin typeface="Times New Roman" panose="02020603050405020304" pitchFamily="18" charset="0"/>
                <a:cs typeface="Times New Roman" panose="02020603050405020304" pitchFamily="18" charset="0"/>
              </a:rPr>
              <a:t> Khan announced that on 5 1970 National Assembly elections and on October 22 Provincial Assembly elections would be held in the country. The task of the mentioned National Assembly will be to formulate a constitution for the country.</a:t>
            </a:r>
          </a:p>
          <a:p>
            <a:pPr marL="0" indent="0" algn="just">
              <a:buNone/>
            </a:pPr>
            <a:r>
              <a:rPr lang="en-US" dirty="0" smtClean="0">
                <a:solidFill>
                  <a:schemeClr val="tx1"/>
                </a:solidFill>
                <a:latin typeface="Times New Roman" panose="02020603050405020304" pitchFamily="18" charset="0"/>
                <a:cs typeface="Times New Roman" panose="02020603050405020304" pitchFamily="18" charset="0"/>
              </a:rPr>
              <a:t>He </a:t>
            </a:r>
            <a:r>
              <a:rPr lang="en-US" dirty="0">
                <a:solidFill>
                  <a:schemeClr val="tx1"/>
                </a:solidFill>
                <a:latin typeface="Times New Roman" panose="02020603050405020304" pitchFamily="18" charset="0"/>
                <a:cs typeface="Times New Roman" panose="02020603050405020304" pitchFamily="18" charset="0"/>
              </a:rPr>
              <a:t>gave a speech to the nation on March 28, 1970, and announced the principles of the Legal framework order. In the mentioned order he declares how the elections and the formation of the National Assembly and its functions will be. The legal structure of the Order was as follows:</a:t>
            </a:r>
          </a:p>
          <a:p>
            <a:endParaRPr lang="en-US" dirty="0"/>
          </a:p>
        </p:txBody>
      </p:sp>
      <p:pic>
        <p:nvPicPr>
          <p:cNvPr id="5" name="Picture 4"/>
          <p:cNvPicPr>
            <a:picLocks noChangeAspect="1"/>
          </p:cNvPicPr>
          <p:nvPr/>
        </p:nvPicPr>
        <p:blipFill rotWithShape="1">
          <a:blip r:embed="rId2"/>
          <a:srcRect t="12009" b="12889"/>
          <a:stretch/>
        </p:blipFill>
        <p:spPr>
          <a:xfrm>
            <a:off x="1532586" y="2160590"/>
            <a:ext cx="4559122" cy="3222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07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FE20F2-F987-B149-8A9C-F2AAAB7AE4CE}"/>
              </a:ext>
            </a:extLst>
          </p:cNvPr>
          <p:cNvSpPr>
            <a:spLocks noGrp="1"/>
          </p:cNvSpPr>
          <p:nvPr>
            <p:ph type="title"/>
          </p:nvPr>
        </p:nvSpPr>
        <p:spPr>
          <a:xfrm>
            <a:off x="1097280" y="914400"/>
            <a:ext cx="10058400" cy="822960"/>
          </a:xfrm>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THE LEGAL FRAMEWORK ORDERS </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1EB5002-11F1-8D4C-8FF7-4EC68464B0A5}"/>
              </a:ext>
            </a:extLst>
          </p:cNvPr>
          <p:cNvSpPr>
            <a:spLocks noGrp="1"/>
          </p:cNvSpPr>
          <p:nvPr>
            <p:ph idx="1"/>
          </p:nvPr>
        </p:nvSpPr>
        <p:spPr>
          <a:xfrm>
            <a:off x="6248400" y="1953491"/>
            <a:ext cx="4907279" cy="2605630"/>
          </a:xfrm>
        </p:spPr>
        <p:txBody>
          <a:bodyPr>
            <a:normAutofit/>
          </a:bodyPr>
          <a:lstStyle/>
          <a:p>
            <a:pPr marL="304800" lvl="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one-unit scheme in West Pakistan shall be abolished to re-establish the provinces that existed earlier. These provinces shall come into being on 1 July, 1970. </a:t>
            </a:r>
            <a:endParaRPr lang="en-US" dirty="0" smtClean="0">
              <a:solidFill>
                <a:schemeClr val="tx1"/>
              </a:solidFill>
              <a:latin typeface="Times New Roman" panose="02020603050405020304" pitchFamily="18" charset="0"/>
              <a:cs typeface="Times New Roman" panose="02020603050405020304" pitchFamily="18" charset="0"/>
            </a:endParaRPr>
          </a:p>
          <a:p>
            <a:pPr marL="304800" lvl="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There </a:t>
            </a:r>
            <a:r>
              <a:rPr lang="en-US" dirty="0">
                <a:solidFill>
                  <a:schemeClr val="tx1"/>
                </a:solidFill>
                <a:latin typeface="Times New Roman" panose="02020603050405020304" pitchFamily="18" charset="0"/>
                <a:cs typeface="Times New Roman" panose="02020603050405020304" pitchFamily="18" charset="0"/>
              </a:rPr>
              <a:t>shall be a National Assembly of Pakistan consisting of 313 members, of whom 13 shall be women, and the five Provincial Legislative Assemblies will be composed of 621 members. </a:t>
            </a:r>
          </a:p>
          <a:p>
            <a:endParaRPr lang="en-US" dirty="0"/>
          </a:p>
        </p:txBody>
      </p:sp>
      <p:sp>
        <p:nvSpPr>
          <p:cNvPr id="5" name="AutoShape 2" descr="T#9-L#-53- Legal Framework Order 1970 by Yahya Khan with complete  background - History of Pakistan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Domestic affairs of pakistan under yahya khan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6" y="1953491"/>
            <a:ext cx="4829577" cy="2605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15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839790"/>
            <a:ext cx="10392447" cy="1099846"/>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LEGAL FRAMEWORK ORDERS </a:t>
            </a:r>
            <a:endParaRPr lang="en-US" sz="3200" dirty="0"/>
          </a:p>
        </p:txBody>
      </p:sp>
      <p:sp>
        <p:nvSpPr>
          <p:cNvPr id="3" name="Content Placeholder 2"/>
          <p:cNvSpPr>
            <a:spLocks noGrp="1"/>
          </p:cNvSpPr>
          <p:nvPr>
            <p:ph idx="1"/>
          </p:nvPr>
        </p:nvSpPr>
        <p:spPr>
          <a:xfrm>
            <a:off x="6413678" y="2160590"/>
            <a:ext cx="4656103" cy="3055355"/>
          </a:xfrm>
        </p:spPr>
        <p:txBody>
          <a:bodyPr>
            <a:normAutofit fontScale="92500" lnSpcReduction="10000"/>
          </a:bodyPr>
          <a:lstStyle/>
          <a:p>
            <a:pPr marL="304800" lvl="0" indent="0" algn="just">
              <a:spcBef>
                <a:spcPts val="600"/>
              </a:spcBef>
              <a:buNone/>
            </a:pPr>
            <a:r>
              <a:rPr lang="en-US" dirty="0">
                <a:solidFill>
                  <a:schemeClr val="tx1"/>
                </a:solidFill>
                <a:latin typeface="Times New Roman" panose="02020603050405020304" pitchFamily="18" charset="0"/>
                <a:cs typeface="Times New Roman" panose="02020603050405020304" pitchFamily="18" charset="0"/>
              </a:rPr>
              <a:t>The principle of one person one vote was adopted for the election. The economic and legal responsibilities and power of the two parts of Pakistan shall lie with the elected representatives. </a:t>
            </a:r>
            <a:endParaRPr lang="en-US" dirty="0" smtClean="0">
              <a:solidFill>
                <a:schemeClr val="tx1"/>
              </a:solidFill>
              <a:latin typeface="Times New Roman" panose="02020603050405020304" pitchFamily="18" charset="0"/>
              <a:cs typeface="Times New Roman" panose="02020603050405020304" pitchFamily="18" charset="0"/>
            </a:endParaRPr>
          </a:p>
          <a:p>
            <a:pPr marL="304800" lvl="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list of voters shall be prepared by June, 1970. </a:t>
            </a:r>
            <a:endParaRPr lang="en-US" dirty="0" smtClean="0">
              <a:solidFill>
                <a:schemeClr val="tx1"/>
              </a:solidFill>
              <a:latin typeface="Times New Roman" panose="02020603050405020304" pitchFamily="18" charset="0"/>
              <a:cs typeface="Times New Roman" panose="02020603050405020304" pitchFamily="18" charset="0"/>
            </a:endParaRPr>
          </a:p>
          <a:p>
            <a:pPr marL="304800" lvl="0" indent="0" algn="just">
              <a:spcBef>
                <a:spcPts val="600"/>
              </a:spcBef>
              <a:buNone/>
            </a:pPr>
            <a:r>
              <a:rPr lang="en-US" dirty="0" smtClean="0">
                <a:solidFill>
                  <a:schemeClr val="tx1"/>
                </a:solidFill>
                <a:latin typeface="Times New Roman" panose="02020603050405020304" pitchFamily="18" charset="0"/>
                <a:cs typeface="Times New Roman" panose="02020603050405020304" pitchFamily="18" charset="0"/>
              </a:rPr>
              <a:t>There </a:t>
            </a:r>
            <a:r>
              <a:rPr lang="en-US" dirty="0">
                <a:solidFill>
                  <a:schemeClr val="tx1"/>
                </a:solidFill>
                <a:latin typeface="Times New Roman" panose="02020603050405020304" pitchFamily="18" charset="0"/>
                <a:cs typeface="Times New Roman" panose="02020603050405020304" pitchFamily="18" charset="0"/>
              </a:rPr>
              <a:t>were directives on the election as well as the foundation of the constitution. The six basic fundamental principles of the constitution were spelt out in article 20 of the legislative framework order, which were: </a:t>
            </a:r>
          </a:p>
        </p:txBody>
      </p:sp>
      <p:pic>
        <p:nvPicPr>
          <p:cNvPr id="4" name="Picture 3"/>
          <p:cNvPicPr>
            <a:picLocks noChangeAspect="1"/>
          </p:cNvPicPr>
          <p:nvPr/>
        </p:nvPicPr>
        <p:blipFill rotWithShape="1">
          <a:blip r:embed="rId2"/>
          <a:srcRect t="12848" b="12765"/>
          <a:stretch/>
        </p:blipFill>
        <p:spPr>
          <a:xfrm>
            <a:off x="1455313" y="2160590"/>
            <a:ext cx="5048516" cy="3055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365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A8E6CB18-0578-6645-9C60-EDBB7EC72045}"/>
              </a:ext>
            </a:extLst>
          </p:cNvPr>
          <p:cNvSpPr>
            <a:spLocks noGrp="1"/>
          </p:cNvSpPr>
          <p:nvPr>
            <p:ph type="title"/>
          </p:nvPr>
        </p:nvSpPr>
        <p:spPr>
          <a:xfrm>
            <a:off x="1154084" y="955964"/>
            <a:ext cx="10058400" cy="822960"/>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LEGAL FRAMEWORK ORDERS </a:t>
            </a:r>
          </a:p>
        </p:txBody>
      </p:sp>
      <p:sp>
        <p:nvSpPr>
          <p:cNvPr id="3" name="Content Placeholder 2">
            <a:extLst>
              <a:ext uri="{FF2B5EF4-FFF2-40B4-BE49-F238E27FC236}">
                <a16:creationId xmlns:a16="http://schemas.microsoft.com/office/drawing/2014/main" xmlns="" id="{4CC96EA8-1D82-A34C-B0A9-455AFD0EBD21}"/>
              </a:ext>
            </a:extLst>
          </p:cNvPr>
          <p:cNvSpPr>
            <a:spLocks noGrp="1"/>
          </p:cNvSpPr>
          <p:nvPr>
            <p:ph idx="1"/>
          </p:nvPr>
        </p:nvSpPr>
        <p:spPr>
          <a:xfrm>
            <a:off x="6086302" y="2160591"/>
            <a:ext cx="4991793" cy="2475803"/>
          </a:xfrm>
        </p:spPr>
        <p:txBody>
          <a:bodyPr/>
          <a:lstStyle/>
          <a:p>
            <a:pPr marL="355600" lvl="1" indent="0" algn="just">
              <a:buNone/>
            </a:pPr>
            <a:r>
              <a:rPr lang="en-US" sz="2000" dirty="0" smtClean="0">
                <a:solidFill>
                  <a:schemeClr val="tx1"/>
                </a:solidFill>
                <a:latin typeface="Times New Roman" panose="02020603050405020304" pitchFamily="18" charset="0"/>
                <a:cs typeface="Times New Roman" panose="02020603050405020304" pitchFamily="18" charset="0"/>
              </a:rPr>
              <a:t>Pakistan </a:t>
            </a:r>
            <a:r>
              <a:rPr lang="en-US" sz="2000" dirty="0">
                <a:solidFill>
                  <a:schemeClr val="tx1"/>
                </a:solidFill>
                <a:latin typeface="Times New Roman" panose="02020603050405020304" pitchFamily="18" charset="0"/>
                <a:cs typeface="Times New Roman" panose="02020603050405020304" pitchFamily="18" charset="0"/>
              </a:rPr>
              <a:t>shall be a federal republic. </a:t>
            </a:r>
            <a:endParaRPr lang="en-US" sz="2000" dirty="0" smtClean="0">
              <a:solidFill>
                <a:schemeClr val="tx1"/>
              </a:solidFill>
              <a:latin typeface="Times New Roman" panose="02020603050405020304" pitchFamily="18" charset="0"/>
              <a:cs typeface="Times New Roman" panose="02020603050405020304" pitchFamily="18" charset="0"/>
            </a:endParaRPr>
          </a:p>
          <a:p>
            <a:pPr marL="355600" lvl="1" indent="0" algn="just">
              <a:buNone/>
            </a:pPr>
            <a:r>
              <a:rPr lang="en-US" sz="2000" dirty="0" smtClean="0">
                <a:solidFill>
                  <a:schemeClr val="tx1"/>
                </a:solidFill>
                <a:latin typeface="Times New Roman" panose="02020603050405020304" pitchFamily="18" charset="0"/>
                <a:cs typeface="Times New Roman" panose="02020603050405020304" pitchFamily="18" charset="0"/>
              </a:rPr>
              <a:t>Islamic </a:t>
            </a:r>
            <a:r>
              <a:rPr lang="en-US" sz="2000" dirty="0">
                <a:solidFill>
                  <a:schemeClr val="tx1"/>
                </a:solidFill>
                <a:latin typeface="Times New Roman" panose="02020603050405020304" pitchFamily="18" charset="0"/>
                <a:cs typeface="Times New Roman" panose="02020603050405020304" pitchFamily="18" charset="0"/>
              </a:rPr>
              <a:t>ideology shall form the base of the state. </a:t>
            </a:r>
            <a:endParaRPr lang="en-US" sz="2000" dirty="0" smtClean="0">
              <a:solidFill>
                <a:schemeClr val="tx1"/>
              </a:solidFill>
              <a:latin typeface="Times New Roman" panose="02020603050405020304" pitchFamily="18" charset="0"/>
              <a:cs typeface="Times New Roman" panose="02020603050405020304" pitchFamily="18" charset="0"/>
            </a:endParaRPr>
          </a:p>
          <a:p>
            <a:pPr marL="355600" lvl="1" indent="0" algn="just">
              <a:buNone/>
            </a:pPr>
            <a:r>
              <a:rPr lang="en-US" sz="2000" dirty="0" smtClean="0">
                <a:solidFill>
                  <a:schemeClr val="tx1"/>
                </a:solidFill>
                <a:latin typeface="Times New Roman" panose="02020603050405020304" pitchFamily="18" charset="0"/>
                <a:cs typeface="Times New Roman" panose="02020603050405020304" pitchFamily="18" charset="0"/>
              </a:rPr>
              <a:t>Legislatures </a:t>
            </a:r>
            <a:r>
              <a:rPr lang="en-US" sz="2000" dirty="0">
                <a:solidFill>
                  <a:schemeClr val="tx1"/>
                </a:solidFill>
                <a:latin typeface="Times New Roman" panose="02020603050405020304" pitchFamily="18" charset="0"/>
                <a:cs typeface="Times New Roman" panose="02020603050405020304" pitchFamily="18" charset="0"/>
              </a:rPr>
              <a:t>shall be elected through direct elections on the basis of population and adult franchise. </a:t>
            </a:r>
          </a:p>
          <a:p>
            <a:pPr marL="0" indent="0">
              <a:buNone/>
            </a:pPr>
            <a:endParaRPr lang="en-US" dirty="0"/>
          </a:p>
        </p:txBody>
      </p:sp>
      <p:pic>
        <p:nvPicPr>
          <p:cNvPr id="6" name="Picture 2" descr="Legal Framework Order, 1970 - Wikipedia - Legal Framework Order, 1970 The  The Legal Framework Order, - Studo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344" y="2160591"/>
            <a:ext cx="4829576" cy="2797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34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25236"/>
            <a:ext cx="10503284" cy="905164"/>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THE LEGAL FRAMEWORK ORDERS </a:t>
            </a:r>
            <a:endParaRPr lang="en-US" sz="3200" dirty="0"/>
          </a:p>
        </p:txBody>
      </p:sp>
      <p:sp>
        <p:nvSpPr>
          <p:cNvPr id="3" name="Content Placeholder 2"/>
          <p:cNvSpPr>
            <a:spLocks noGrp="1"/>
          </p:cNvSpPr>
          <p:nvPr>
            <p:ph idx="1"/>
          </p:nvPr>
        </p:nvSpPr>
        <p:spPr>
          <a:xfrm>
            <a:off x="6303818" y="2160591"/>
            <a:ext cx="4876800" cy="2527320"/>
          </a:xfrm>
        </p:spPr>
        <p:txBody>
          <a:bodyPr/>
          <a:lstStyle/>
          <a:p>
            <a:pPr marL="355600" lvl="1" indent="0" algn="just">
              <a:buNone/>
            </a:pPr>
            <a:r>
              <a:rPr lang="en-US" sz="2000" dirty="0">
                <a:solidFill>
                  <a:schemeClr val="tx1"/>
                </a:solidFill>
                <a:latin typeface="Times New Roman" panose="02020603050405020304" pitchFamily="18" charset="0"/>
                <a:cs typeface="Times New Roman" panose="02020603050405020304" pitchFamily="18" charset="0"/>
              </a:rPr>
              <a:t>The fundamental rights of the citizens shall be laid down and guaranteed. </a:t>
            </a:r>
          </a:p>
          <a:p>
            <a:pPr marL="355600" lvl="1" indent="0" algn="just">
              <a:buNone/>
            </a:pPr>
            <a:r>
              <a:rPr lang="en-US" sz="2000" dirty="0">
                <a:solidFill>
                  <a:schemeClr val="tx1"/>
                </a:solidFill>
                <a:latin typeface="Times New Roman" panose="02020603050405020304" pitchFamily="18" charset="0"/>
                <a:cs typeface="Times New Roman" panose="02020603050405020304" pitchFamily="18" charset="0"/>
              </a:rPr>
              <a:t>Within a specified period, economic and all other disparities between different provinces and areas shall be removed. </a:t>
            </a:r>
          </a:p>
          <a:p>
            <a:pPr marL="355600" lvl="1" indent="0" algn="just">
              <a:buNone/>
            </a:pPr>
            <a:r>
              <a:rPr lang="en-US" sz="2000" dirty="0">
                <a:solidFill>
                  <a:schemeClr val="tx1"/>
                </a:solidFill>
                <a:latin typeface="Times New Roman" panose="02020603050405020304" pitchFamily="18" charset="0"/>
                <a:cs typeface="Times New Roman" panose="02020603050405020304" pitchFamily="18" charset="0"/>
              </a:rPr>
              <a:t>The independence of the judiciary shall be secured. </a:t>
            </a:r>
          </a:p>
          <a:p>
            <a:endParaRPr lang="en-US" dirty="0"/>
          </a:p>
        </p:txBody>
      </p:sp>
      <p:pic>
        <p:nvPicPr>
          <p:cNvPr id="6" name="Picture 2" descr="The Legal Framework Order: Rules for Pakistan's General Election, 1970 / 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887" y="2160591"/>
            <a:ext cx="4877386" cy="2681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7296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11674</TotalTime>
  <Words>1674</Words>
  <Application>Microsoft Office PowerPoint</Application>
  <PresentationFormat>Widescreen</PresentationFormat>
  <Paragraphs>132</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Bangla MN</vt:lpstr>
      <vt:lpstr>Britannic Bold</vt:lpstr>
      <vt:lpstr>Calibri</vt:lpstr>
      <vt:lpstr>Franklin Gothic Book</vt:lpstr>
      <vt:lpstr>Times New Roman</vt:lpstr>
      <vt:lpstr>Trebuchet MS</vt:lpstr>
      <vt:lpstr>Vrinda</vt:lpstr>
      <vt:lpstr>Wingdings</vt:lpstr>
      <vt:lpstr>Wingdings 3</vt:lpstr>
      <vt:lpstr>Facet</vt:lpstr>
      <vt:lpstr>PowerPoint Presentation</vt:lpstr>
      <vt:lpstr> 1970 GENERAL ELECTION                  1970 GENERAL ELECTIONS  </vt:lpstr>
      <vt:lpstr>1970 GENERAL ELECTION</vt:lpstr>
      <vt:lpstr>1970 GENERAL ELECTION</vt:lpstr>
      <vt:lpstr>1970 GENERAL ELECTION</vt:lpstr>
      <vt:lpstr>THE LEGAL FRAMEWORK ORDERS </vt:lpstr>
      <vt:lpstr>THE LEGAL FRAMEWORK ORDERS </vt:lpstr>
      <vt:lpstr>THE LEGAL FRAMEWORK ORDERS </vt:lpstr>
      <vt:lpstr>THE LEGAL FRAMEWORK ORDERS </vt:lpstr>
      <vt:lpstr>ELECTION MANAGEMENT </vt:lpstr>
      <vt:lpstr>PARTICIPATION   DIFFERENT POLITICAL PARTIES IN THE ELECTION </vt:lpstr>
      <vt:lpstr>PARTICIPATION   DIFFERENT POLITICAL PARTIES IN THE LECTION </vt:lpstr>
      <vt:lpstr>1970 ELECTION RESULT</vt:lpstr>
      <vt:lpstr> 1970 ELECTION RESULT</vt:lpstr>
      <vt:lpstr>1970 ELECTION RESULT</vt:lpstr>
      <vt:lpstr>SIGNIFICANCE OF THE ELECTION </vt:lpstr>
      <vt:lpstr> SIGNIFICANCE OF THE ELECTION </vt:lpstr>
      <vt:lpstr>THE NON-COOPERATION MOVEMENT, AND THE INDEPENDENCE OF BANGABANDHU</vt:lpstr>
      <vt:lpstr>THE NON-COOPERATION MOVEMENT, AND THE INDEPENDENCE OF BANGABANDHU</vt:lpstr>
      <vt:lpstr>THE NON-COOPERATION MOVEMENT, AND THE INDEPENDENCE OF BANGABANDHU</vt:lpstr>
      <vt:lpstr>THE NON-COOPERATION MOVEMENT, AND THE INDEPENDENCE OF BANGABANDHU</vt:lpstr>
      <vt:lpstr>THE 7TH MARCH SPEECH OF  BANGABANDHU</vt:lpstr>
      <vt:lpstr>THE 7TH MARCH SPEECH OF  BANGABANDHU</vt:lpstr>
      <vt:lpstr>THE 7TH MARCH SPEECH OF  BANGABANDHU</vt:lpstr>
      <vt:lpstr>THE 7TH MARCH SPEECH OF  BANGABANDHU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1166</cp:revision>
  <cp:lastPrinted>2022-07-04T14:13:00Z</cp:lastPrinted>
  <dcterms:created xsi:type="dcterms:W3CDTF">2017-10-14T17:55:41Z</dcterms:created>
  <dcterms:modified xsi:type="dcterms:W3CDTF">2023-11-26T16:58:54Z</dcterms:modified>
</cp:coreProperties>
</file>